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96" r:id="rId8"/>
    <p:sldId id="267" r:id="rId9"/>
    <p:sldId id="268" r:id="rId10"/>
    <p:sldId id="281" r:id="rId11"/>
    <p:sldId id="269" r:id="rId12"/>
    <p:sldId id="271" r:id="rId13"/>
    <p:sldId id="273" r:id="rId14"/>
    <p:sldId id="280" r:id="rId15"/>
    <p:sldId id="274" r:id="rId16"/>
    <p:sldId id="299" r:id="rId17"/>
    <p:sldId id="297" r:id="rId18"/>
    <p:sldId id="283" r:id="rId19"/>
    <p:sldId id="284" r:id="rId20"/>
    <p:sldId id="298" r:id="rId21"/>
    <p:sldId id="282" r:id="rId22"/>
    <p:sldId id="275" r:id="rId23"/>
    <p:sldId id="276" r:id="rId24"/>
    <p:sldId id="277" r:id="rId25"/>
    <p:sldId id="285" r:id="rId26"/>
    <p:sldId id="265" r:id="rId27"/>
    <p:sldId id="266" r:id="rId28"/>
    <p:sldId id="257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67" d="100"/>
          <a:sy n="67" d="100"/>
        </p:scale>
        <p:origin x="76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6427-D7E3-48FC-BA78-66D9DC1CB0FB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F6A4-12A2-48CA-B3F6-F27AF0099F3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004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A66EC-3A32-4029-B084-A5A9EE65DEC7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E972-ADE3-45BB-B8FB-CDE71926B3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59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968CD-5C47-41BC-833D-C16638D46401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0D28-E8C9-4ECF-B2BD-86A70ACFD2B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70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2B313-28BF-4CE9-B873-638E3F1BB50E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0310-1272-4CCA-A0D4-CD816B1B62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84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46793-1770-4587-BF2D-C99CF948ACD7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65773-98AA-4353-9F4D-AAFD6933797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327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5C97-31AE-4495-9568-F2AA1D88D4C2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102F4-003E-44E5-B4C4-5F5472F2A51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39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4A39C-C1F9-4905-BCD3-DA2C7AC98E79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6278E-1864-45C3-9FDD-81A3029C93A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59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11E5C-A545-4600-B482-3A230270DD4E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1235-FC30-4736-B1D1-9EC5ECC2542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08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A204-0262-4739-88B8-E519FE830B72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D84FB-6A24-45D7-A9B2-0BDAE4B547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92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C0A19-8A3B-43EF-BB3D-C0BDE6E9E321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C34D-1532-43C8-8CF2-B602B86E6FC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28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B9286-AB03-4DBF-9ACA-39F5E094C623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1F5BC-BCAA-42F8-ABFC-6B9D0D9E4C1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81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BF3CBD-A39F-459B-9076-F8AEDDA28661}" type="datetimeFigureOut">
              <a:rPr lang="nl-NL"/>
              <a:pPr>
                <a:defRPr/>
              </a:pPr>
              <a:t>12-3-2018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44C184-825F-4F90-B657-29B0A4BADF3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29" r:id="rId2"/>
    <p:sldLayoutId id="2147483838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9" r:id="rId9"/>
    <p:sldLayoutId id="2147483835" r:id="rId10"/>
    <p:sldLayoutId id="21474838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Natuurkunde Overal </a:t>
            </a:r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057400" y="3860801"/>
            <a:ext cx="7854950" cy="1120775"/>
          </a:xfrm>
        </p:spPr>
        <p:txBody>
          <a:bodyPr/>
          <a:lstStyle/>
          <a:p>
            <a:pPr marR="0" algn="l" eaLnBrk="1" hangingPunct="1"/>
            <a:r>
              <a:rPr lang="nl-NL" dirty="0"/>
              <a:t>Vwo 5: Stoffen en Materialen (</a:t>
            </a:r>
            <a:r>
              <a:rPr lang="nl-NL" dirty="0" err="1"/>
              <a:t>hfd</a:t>
            </a:r>
            <a:r>
              <a:rPr lang="nl-NL" dirty="0"/>
              <a:t>. 7)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Omrekenen: 0 K = -273 </a:t>
            </a:r>
            <a:r>
              <a:rPr lang="nl-NL" baseline="30000" dirty="0" err="1"/>
              <a:t>o</a:t>
            </a:r>
            <a:r>
              <a:rPr lang="nl-NL" dirty="0" err="1"/>
              <a:t>C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reken om:</a:t>
            </a:r>
          </a:p>
          <a:p>
            <a:r>
              <a:rPr lang="nl-NL" dirty="0"/>
              <a:t>T = 200 K   </a:t>
            </a:r>
            <a:r>
              <a:rPr lang="nl-NL" dirty="0">
                <a:sym typeface="Wingdings" panose="05000000000000000000" pitchFamily="2" charset="2"/>
              </a:rPr>
              <a:t>   T = …… </a:t>
            </a:r>
            <a:r>
              <a:rPr lang="nl-NL" baseline="30000" dirty="0" err="1">
                <a:sym typeface="Wingdings" panose="05000000000000000000" pitchFamily="2" charset="2"/>
              </a:rPr>
              <a:t>o</a:t>
            </a:r>
            <a:r>
              <a:rPr lang="nl-NL" dirty="0" err="1">
                <a:sym typeface="Wingdings" panose="05000000000000000000" pitchFamily="2" charset="2"/>
              </a:rPr>
              <a:t>C</a:t>
            </a:r>
            <a:endParaRPr lang="nl-NL" dirty="0">
              <a:sym typeface="Wingdings" panose="05000000000000000000" pitchFamily="2" charset="2"/>
            </a:endParaRPr>
          </a:p>
          <a:p>
            <a:r>
              <a:rPr lang="nl-NL" dirty="0"/>
              <a:t>T = 500 K   </a:t>
            </a:r>
            <a:r>
              <a:rPr lang="nl-NL" dirty="0">
                <a:sym typeface="Wingdings" panose="05000000000000000000" pitchFamily="2" charset="2"/>
              </a:rPr>
              <a:t>   T = …… </a:t>
            </a:r>
            <a:r>
              <a:rPr lang="nl-NL" baseline="30000" dirty="0" err="1">
                <a:sym typeface="Wingdings" panose="05000000000000000000" pitchFamily="2" charset="2"/>
              </a:rPr>
              <a:t>o</a:t>
            </a:r>
            <a:r>
              <a:rPr lang="nl-NL" dirty="0" err="1">
                <a:sym typeface="Wingdings" panose="05000000000000000000" pitchFamily="2" charset="2"/>
              </a:rPr>
              <a:t>C</a:t>
            </a:r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/>
              <a:t>T = 200 </a:t>
            </a:r>
            <a:r>
              <a:rPr lang="nl-NL" baseline="30000" dirty="0" err="1"/>
              <a:t>o</a:t>
            </a:r>
            <a:r>
              <a:rPr lang="nl-NL" dirty="0" err="1"/>
              <a:t>C</a:t>
            </a:r>
            <a:r>
              <a:rPr lang="nl-NL" dirty="0"/>
              <a:t>   </a:t>
            </a:r>
            <a:r>
              <a:rPr lang="nl-NL" dirty="0">
                <a:sym typeface="Wingdings" panose="05000000000000000000" pitchFamily="2" charset="2"/>
              </a:rPr>
              <a:t>   T = …… K</a:t>
            </a:r>
          </a:p>
          <a:p>
            <a:r>
              <a:rPr lang="nl-NL" dirty="0"/>
              <a:t>T = -100 </a:t>
            </a:r>
            <a:r>
              <a:rPr lang="nl-NL" baseline="30000" dirty="0" err="1"/>
              <a:t>o</a:t>
            </a:r>
            <a:r>
              <a:rPr lang="nl-NL" dirty="0" err="1"/>
              <a:t>C</a:t>
            </a:r>
            <a:r>
              <a:rPr lang="nl-NL" dirty="0"/>
              <a:t>   </a:t>
            </a:r>
            <a:r>
              <a:rPr lang="nl-NL" dirty="0">
                <a:sym typeface="Wingdings" panose="05000000000000000000" pitchFamily="2" charset="2"/>
              </a:rPr>
              <a:t>   T = …… K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el-GR" dirty="0"/>
              <a:t>Δ</a:t>
            </a:r>
            <a:r>
              <a:rPr lang="nl-NL" dirty="0"/>
              <a:t>T = 100 </a:t>
            </a:r>
            <a:r>
              <a:rPr lang="nl-NL" baseline="30000" dirty="0" err="1"/>
              <a:t>o</a:t>
            </a:r>
            <a:r>
              <a:rPr lang="nl-NL" dirty="0" err="1"/>
              <a:t>C</a:t>
            </a:r>
            <a:r>
              <a:rPr lang="nl-NL" dirty="0"/>
              <a:t>   </a:t>
            </a:r>
            <a:r>
              <a:rPr lang="nl-NL" dirty="0">
                <a:sym typeface="Wingdings" panose="05000000000000000000" pitchFamily="2" charset="2"/>
              </a:rPr>
              <a:t>   T = …… K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338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Warmte (in joule) en temperatuur (in kelvin of graden celsius) zijn verschillende grootheden</a:t>
            </a:r>
          </a:p>
          <a:p>
            <a:endParaRPr lang="nl-NL" dirty="0"/>
          </a:p>
          <a:p>
            <a:r>
              <a:rPr lang="nl-NL" dirty="0"/>
              <a:t>Als je een voorwerp verwarmt dan neemt de inwendige energie toe:</a:t>
            </a:r>
          </a:p>
          <a:p>
            <a:pPr lvl="1"/>
            <a:r>
              <a:rPr lang="nl-NL" dirty="0"/>
              <a:t>gemiddelde kinetische energie (</a:t>
            </a:r>
            <a:r>
              <a:rPr lang="nl-NL" dirty="0">
                <a:sym typeface="Wingdings" panose="05000000000000000000" pitchFamily="2" charset="2"/>
              </a:rPr>
              <a:t> temperatuur)</a:t>
            </a:r>
            <a:endParaRPr lang="nl-NL" dirty="0"/>
          </a:p>
          <a:p>
            <a:pPr lvl="1"/>
            <a:r>
              <a:rPr lang="nl-NL" dirty="0"/>
              <a:t>aantrekkende krachten tussen moleculen (adhesie, cohesie, v.d. Waalskrachten) (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 err="1">
                <a:sym typeface="Wingdings" panose="05000000000000000000" pitchFamily="2" charset="2"/>
              </a:rPr>
              <a:t>fase-overgang</a:t>
            </a:r>
            <a:r>
              <a:rPr lang="nl-NL" dirty="0"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291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432" y="836712"/>
            <a:ext cx="8229600" cy="9178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Warmte en temperatuur</a:t>
            </a:r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>
          <a:xfrm>
            <a:off x="911424" y="1935164"/>
            <a:ext cx="10670976" cy="4389437"/>
          </a:xfrm>
        </p:spPr>
        <p:txBody>
          <a:bodyPr/>
          <a:lstStyle/>
          <a:p>
            <a:pPr eaLnBrk="1" hangingPunct="1"/>
            <a:r>
              <a:rPr lang="nl-NL" altLang="nl-NL" dirty="0"/>
              <a:t>De temperatuurstijging </a:t>
            </a:r>
            <a:r>
              <a:rPr lang="el-GR" altLang="nl-NL" dirty="0"/>
              <a:t>Δ</a:t>
            </a:r>
            <a:r>
              <a:rPr lang="nl-NL" altLang="nl-NL" i="1" dirty="0"/>
              <a:t>T </a:t>
            </a:r>
            <a:r>
              <a:rPr lang="nl-NL" altLang="nl-NL" dirty="0"/>
              <a:t>hangt af van:</a:t>
            </a:r>
          </a:p>
          <a:p>
            <a:pPr eaLnBrk="1" hangingPunct="1"/>
            <a:endParaRPr lang="nl-NL" altLang="nl-NL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l-NL" altLang="nl-NL" dirty="0"/>
              <a:t>hoeveelheid warmte </a:t>
            </a:r>
            <a:r>
              <a:rPr lang="nl-NL" altLang="nl-NL" i="1" dirty="0"/>
              <a:t>Q </a:t>
            </a:r>
            <a:r>
              <a:rPr lang="nl-NL" altLang="nl-NL" dirty="0"/>
              <a:t>(Q 2x zo groot </a:t>
            </a:r>
            <a:r>
              <a:rPr lang="nl-NL" altLang="nl-NL" dirty="0">
                <a:sym typeface="Wingdings" panose="05000000000000000000" pitchFamily="2" charset="2"/>
              </a:rPr>
              <a:t> </a:t>
            </a:r>
            <a:r>
              <a:rPr lang="el-GR" altLang="nl-NL" dirty="0"/>
              <a:t>Δ</a:t>
            </a:r>
            <a:r>
              <a:rPr lang="nl-NL" altLang="nl-NL" i="1" dirty="0"/>
              <a:t>T </a:t>
            </a:r>
            <a:r>
              <a:rPr lang="nl-NL" altLang="nl-NL" dirty="0"/>
              <a:t>2x zo groot)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l-NL" altLang="nl-NL" dirty="0"/>
              <a:t>massa </a:t>
            </a:r>
            <a:r>
              <a:rPr lang="nl-NL" altLang="nl-NL" i="1" dirty="0"/>
              <a:t>m (m 2x zo groot </a:t>
            </a:r>
            <a:r>
              <a:rPr lang="nl-NL" altLang="nl-NL" i="1" dirty="0">
                <a:sym typeface="Wingdings" panose="05000000000000000000" pitchFamily="2" charset="2"/>
              </a:rPr>
              <a:t> </a:t>
            </a:r>
            <a:r>
              <a:rPr lang="el-GR" altLang="nl-NL" dirty="0"/>
              <a:t>Δ</a:t>
            </a:r>
            <a:r>
              <a:rPr lang="nl-NL" altLang="nl-NL" i="1" dirty="0"/>
              <a:t>T 2x zo klein)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l-NL" altLang="nl-NL" dirty="0"/>
              <a:t>materiaal </a:t>
            </a:r>
            <a:r>
              <a:rPr lang="nl-NL" altLang="nl-NL" dirty="0">
                <a:sym typeface="Wingdings" panose="05000000000000000000" pitchFamily="2" charset="2"/>
              </a:rPr>
              <a:t> soortelijke warmte </a:t>
            </a:r>
            <a:r>
              <a:rPr lang="nl-NL" altLang="nl-NL" i="1" dirty="0">
                <a:sym typeface="Wingdings" panose="05000000000000000000" pitchFamily="2" charset="2"/>
              </a:rPr>
              <a:t>c </a:t>
            </a:r>
            <a:r>
              <a:rPr lang="nl-NL" altLang="nl-NL" dirty="0">
                <a:sym typeface="Wingdings" panose="05000000000000000000" pitchFamily="2" charset="2"/>
              </a:rPr>
              <a:t>(eenheid J/(</a:t>
            </a:r>
            <a:r>
              <a:rPr lang="nl-NL" altLang="nl-NL" dirty="0" err="1">
                <a:sym typeface="Wingdings" panose="05000000000000000000" pitchFamily="2" charset="2"/>
              </a:rPr>
              <a:t>kg.K</a:t>
            </a:r>
            <a:r>
              <a:rPr lang="nl-NL" altLang="nl-NL" dirty="0">
                <a:sym typeface="Wingdings" panose="05000000000000000000" pitchFamily="2" charset="2"/>
              </a:rPr>
              <a:t>)  )</a:t>
            </a:r>
          </a:p>
          <a:p>
            <a:pPr eaLnBrk="1" hangingPunct="1"/>
            <a:endParaRPr lang="nl-NL" altLang="nl-NL" dirty="0">
              <a:sym typeface="Wingdings" panose="05000000000000000000" pitchFamily="2" charset="2"/>
            </a:endParaRPr>
          </a:p>
          <a:p>
            <a:pPr eaLnBrk="1" hangingPunct="1"/>
            <a:r>
              <a:rPr lang="nl-NL" altLang="nl-NL" dirty="0">
                <a:sym typeface="Wingdings" panose="05000000000000000000" pitchFamily="2" charset="2"/>
              </a:rPr>
              <a:t> </a:t>
            </a:r>
            <a:endParaRPr lang="nl-NL" altLang="nl-NL" dirty="0"/>
          </a:p>
        </p:txBody>
      </p:sp>
      <p:graphicFrame>
        <p:nvGraphicFramePr>
          <p:cNvPr id="92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464600"/>
              </p:ext>
            </p:extLst>
          </p:nvPr>
        </p:nvGraphicFramePr>
        <p:xfrm>
          <a:off x="1487488" y="4437112"/>
          <a:ext cx="44799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Vergelijking" r:id="rId3" imgW="2057400" imgH="393700" progId="Equation.3">
                  <p:embed/>
                </p:oleObj>
              </mc:Choice>
              <mc:Fallback>
                <p:oleObj name="Vergelijking" r:id="rId3" imgW="2057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88" y="4437112"/>
                        <a:ext cx="447992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446214"/>
            <a:ext cx="35321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Probleem 1: evenwicht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latin typeface="+mj-lt"/>
              </a:rPr>
              <a:t>Een blokje ijzer van 100 </a:t>
            </a:r>
            <a:r>
              <a:rPr lang="nl-NL" baseline="30000" dirty="0" err="1">
                <a:latin typeface="+mj-lt"/>
              </a:rPr>
              <a:t>o</a:t>
            </a:r>
            <a:r>
              <a:rPr lang="nl-NL" dirty="0" err="1">
                <a:latin typeface="+mj-lt"/>
              </a:rPr>
              <a:t>C</a:t>
            </a:r>
            <a:r>
              <a:rPr lang="nl-NL" dirty="0">
                <a:latin typeface="+mj-lt"/>
              </a:rPr>
              <a:t> wordt in een bekerglas met water van 20 </a:t>
            </a:r>
            <a:r>
              <a:rPr lang="nl-NL" baseline="30000" dirty="0" err="1">
                <a:latin typeface="+mj-lt"/>
              </a:rPr>
              <a:t>o</a:t>
            </a:r>
            <a:r>
              <a:rPr lang="nl-NL" dirty="0" err="1">
                <a:latin typeface="+mj-lt"/>
              </a:rPr>
              <a:t>C</a:t>
            </a:r>
            <a:r>
              <a:rPr lang="nl-NL" dirty="0">
                <a:latin typeface="+mj-lt"/>
              </a:rPr>
              <a:t> gegooid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nl-NL" dirty="0">
                <a:latin typeface="+mj-lt"/>
              </a:rPr>
              <a:t>Bereken de eindtemperatuur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/>
              <a:t>evenwicht </a:t>
            </a:r>
            <a:r>
              <a:rPr lang="nl-NL" dirty="0">
                <a:sym typeface="Wingdings" pitchFamily="2" charset="2"/>
              </a:rPr>
              <a:t> temperatuur over gelijk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800" dirty="0">
                <a:sym typeface="Wingdings" pitchFamily="2" charset="2"/>
              </a:rPr>
              <a:t>warme stof geeft warmte af (</a:t>
            </a:r>
            <a:r>
              <a:rPr lang="nl-NL" sz="2800" i="1" dirty="0" err="1">
                <a:sym typeface="Wingdings" pitchFamily="2" charset="2"/>
              </a:rPr>
              <a:t>Q</a:t>
            </a:r>
            <a:r>
              <a:rPr lang="nl-NL" sz="2800" baseline="-25000" dirty="0" err="1">
                <a:sym typeface="Wingdings" pitchFamily="2" charset="2"/>
              </a:rPr>
              <a:t>af</a:t>
            </a:r>
            <a:r>
              <a:rPr lang="nl-NL" sz="2800" dirty="0">
                <a:sym typeface="Wingdings" pitchFamily="2" charset="2"/>
              </a:rPr>
              <a:t>); koude neemt warmte op (</a:t>
            </a:r>
            <a:r>
              <a:rPr lang="nl-NL" sz="2800" i="1" dirty="0" err="1">
                <a:sym typeface="Wingdings" pitchFamily="2" charset="2"/>
              </a:rPr>
              <a:t>Q</a:t>
            </a:r>
            <a:r>
              <a:rPr lang="nl-NL" sz="2800" baseline="-25000" dirty="0" err="1">
                <a:sym typeface="Wingdings" pitchFamily="2" charset="2"/>
              </a:rPr>
              <a:t>op</a:t>
            </a:r>
            <a:r>
              <a:rPr lang="nl-NL" sz="2800" dirty="0">
                <a:sym typeface="Wingdings" pitchFamily="2" charset="2"/>
              </a:rPr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NL" sz="2800" dirty="0">
              <a:sym typeface="Wingdings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800" dirty="0">
                <a:sym typeface="Wingdings" pitchFamily="2" charset="2"/>
              </a:rPr>
              <a:t> </a:t>
            </a:r>
            <a:endParaRPr lang="nl-NL" sz="2800" dirty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</p:txBody>
      </p:sp>
      <p:graphicFrame>
        <p:nvGraphicFramePr>
          <p:cNvPr id="1126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510772"/>
              </p:ext>
            </p:extLst>
          </p:nvPr>
        </p:nvGraphicFramePr>
        <p:xfrm>
          <a:off x="1127448" y="5229200"/>
          <a:ext cx="6465888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Vergelijking" r:id="rId3" imgW="3048000" imgH="228600" progId="Equation.3">
                  <p:embed/>
                </p:oleObj>
              </mc:Choice>
              <mc:Fallback>
                <p:oleObj name="Vergelijking" r:id="rId3" imgW="304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8" y="5229200"/>
                        <a:ext cx="6465888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54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Uitwerking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839416" y="1916832"/>
                <a:ext cx="10972800" cy="438943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𝑖𝑗𝑧𝑒𝑟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</m:oMath>
                  </m:oMathPara>
                </a14:m>
                <a:endParaRPr lang="nl-NL" b="0" dirty="0"/>
              </a:p>
              <a:p>
                <a:pPr marL="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460⋅0,1⋅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100 −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𝑒𝑖𝑛𝑑</m:t>
                              </m:r>
                            </m:sub>
                          </m:sSub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=4180⋅0,2⋅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𝑒𝑖𝑛𝑑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−20</m:t>
                          </m:r>
                        </m:e>
                      </m:d>
                    </m:oMath>
                  </m:oMathPara>
                </a14:m>
                <a:endParaRPr lang="nl-NL" b="0" dirty="0"/>
              </a:p>
              <a:p>
                <a:pPr marL="0" indent="0">
                  <a:buNone/>
                </a:pPr>
                <a:endParaRPr lang="nl-NL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4600 −46⋅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𝑒𝑖𝑛𝑑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=836⋅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𝑒𝑖𝑛𝑑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−16720</m:t>
                      </m:r>
                    </m:oMath>
                  </m:oMathPara>
                </a14:m>
                <a:endParaRPr lang="nl-NL" b="0" dirty="0"/>
              </a:p>
              <a:p>
                <a:pPr marL="0" indent="0">
                  <a:buNone/>
                </a:pPr>
                <a:endParaRPr lang="nl-NL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→  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𝑒𝑖𝑛𝑑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=24 °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b="0" dirty="0"/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416" y="1916832"/>
                <a:ext cx="10972800" cy="4389437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28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Probleem 2: externe bron</a:t>
            </a:r>
          </a:p>
        </p:txBody>
      </p:sp>
      <p:sp>
        <p:nvSpPr>
          <p:cNvPr id="122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B.v. een dompelaar van 200 W verwarmt een bekerglas met water.</a:t>
            </a:r>
          </a:p>
          <a:p>
            <a:pPr lvl="1" eaLnBrk="1" hangingPunct="1"/>
            <a:r>
              <a:rPr lang="nl-NL" altLang="nl-NL" dirty="0"/>
              <a:t>Bereken de temperatuur na 10 minuten</a:t>
            </a:r>
          </a:p>
          <a:p>
            <a:pPr lvl="1"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Warmte van de bron (</a:t>
            </a:r>
            <a:r>
              <a:rPr lang="nl-NL" altLang="nl-NL" i="1" dirty="0" err="1"/>
              <a:t>Q</a:t>
            </a:r>
            <a:r>
              <a:rPr lang="nl-NL" altLang="nl-NL" baseline="-25000" dirty="0" err="1"/>
              <a:t>af</a:t>
            </a:r>
            <a:r>
              <a:rPr lang="nl-NL" altLang="nl-NL" dirty="0"/>
              <a:t>) wordt gebruikt om de stof op te warmen (</a:t>
            </a:r>
            <a:r>
              <a:rPr lang="nl-NL" altLang="nl-NL" i="1" dirty="0" err="1"/>
              <a:t>Q</a:t>
            </a:r>
            <a:r>
              <a:rPr lang="nl-NL" altLang="nl-NL" baseline="-25000" dirty="0" err="1"/>
              <a:t>op</a:t>
            </a:r>
            <a:r>
              <a:rPr lang="nl-NL" altLang="nl-NL" dirty="0"/>
              <a:t>).</a:t>
            </a:r>
          </a:p>
          <a:p>
            <a:pPr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 </a:t>
            </a:r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</p:txBody>
      </p:sp>
      <p:graphicFrame>
        <p:nvGraphicFramePr>
          <p:cNvPr id="1229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531528"/>
              </p:ext>
            </p:extLst>
          </p:nvPr>
        </p:nvGraphicFramePr>
        <p:xfrm>
          <a:off x="1199456" y="4221088"/>
          <a:ext cx="3500437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Vergelijking" r:id="rId3" imgW="1511300" imgH="482600" progId="Equation.3">
                  <p:embed/>
                </p:oleObj>
              </mc:Choice>
              <mc:Fallback>
                <p:oleObj name="Vergelijking" r:id="rId3" imgW="1511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456" y="4221088"/>
                        <a:ext cx="3500437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937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Warmtecapaciteit - extra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494512" cy="4389437"/>
          </a:xfrm>
        </p:spPr>
        <p:txBody>
          <a:bodyPr/>
          <a:lstStyle/>
          <a:p>
            <a:r>
              <a:rPr lang="nl-NL" dirty="0"/>
              <a:t>Warmtecapaciteit </a:t>
            </a:r>
            <a:r>
              <a:rPr lang="nl-NL" i="1" dirty="0"/>
              <a:t>C</a:t>
            </a:r>
            <a:r>
              <a:rPr lang="nl-NL" dirty="0"/>
              <a:t> is de warmte die nodig is om een voorwerp 1 K te verwarmen</a:t>
            </a:r>
          </a:p>
          <a:p>
            <a:r>
              <a:rPr lang="nl-NL" dirty="0"/>
              <a:t>Voor een zuivere stof geldt: </a:t>
            </a:r>
            <a:r>
              <a:rPr lang="nl-NL" i="1" dirty="0"/>
              <a:t>C</a:t>
            </a:r>
            <a:r>
              <a:rPr lang="nl-NL" dirty="0"/>
              <a:t> = </a:t>
            </a:r>
            <a:r>
              <a:rPr lang="nl-NL" i="1" dirty="0"/>
              <a:t>c</a:t>
            </a:r>
            <a:r>
              <a:rPr lang="nl-NL" dirty="0"/>
              <a:t> </a:t>
            </a:r>
            <a:r>
              <a:rPr lang="nl-NL" dirty="0">
                <a:sym typeface="Symbol" panose="05050102010706020507" pitchFamily="18" charset="2"/>
              </a:rPr>
              <a:t> </a:t>
            </a:r>
            <a:r>
              <a:rPr lang="nl-NL" i="1" dirty="0">
                <a:sym typeface="Symbol" panose="05050102010706020507" pitchFamily="18" charset="2"/>
              </a:rPr>
              <a:t>m</a:t>
            </a:r>
          </a:p>
          <a:p>
            <a:r>
              <a:rPr lang="nl-NL" dirty="0">
                <a:sym typeface="Symbol" panose="05050102010706020507" pitchFamily="18" charset="2"/>
              </a:rPr>
              <a:t>Voor samengestelde voorwerpen: </a:t>
            </a:r>
          </a:p>
          <a:p>
            <a:pPr marL="0" indent="0">
              <a:buNone/>
            </a:pPr>
            <a:r>
              <a:rPr lang="nl-NL" i="1" dirty="0">
                <a:sym typeface="Symbol" panose="05050102010706020507" pitchFamily="18" charset="2"/>
              </a:rPr>
              <a:t>    </a:t>
            </a:r>
            <a:r>
              <a:rPr lang="nl-NL" i="1" dirty="0"/>
              <a:t>C</a:t>
            </a:r>
            <a:r>
              <a:rPr lang="nl-NL" dirty="0"/>
              <a:t> = </a:t>
            </a:r>
            <a:r>
              <a:rPr lang="nl-NL" i="1" dirty="0"/>
              <a:t>c</a:t>
            </a:r>
            <a:r>
              <a:rPr lang="nl-NL" baseline="-25000" dirty="0"/>
              <a:t>1</a:t>
            </a:r>
            <a:r>
              <a:rPr lang="nl-NL" dirty="0"/>
              <a:t> </a:t>
            </a:r>
            <a:r>
              <a:rPr lang="nl-NL" dirty="0">
                <a:sym typeface="Symbol" panose="05050102010706020507" pitchFamily="18" charset="2"/>
              </a:rPr>
              <a:t> </a:t>
            </a:r>
            <a:r>
              <a:rPr lang="nl-NL" i="1" dirty="0">
                <a:sym typeface="Symbol" panose="05050102010706020507" pitchFamily="18" charset="2"/>
              </a:rPr>
              <a:t>m</a:t>
            </a:r>
            <a:r>
              <a:rPr lang="nl-NL" baseline="-25000" dirty="0">
                <a:sym typeface="Symbol" panose="05050102010706020507" pitchFamily="18" charset="2"/>
              </a:rPr>
              <a:t>1</a:t>
            </a:r>
            <a:r>
              <a:rPr lang="nl-NL" i="1" dirty="0">
                <a:sym typeface="Symbol" panose="05050102010706020507" pitchFamily="18" charset="2"/>
              </a:rPr>
              <a:t> + </a:t>
            </a:r>
            <a:r>
              <a:rPr lang="nl-NL" dirty="0"/>
              <a:t> </a:t>
            </a:r>
            <a:r>
              <a:rPr lang="nl-NL" i="1" dirty="0"/>
              <a:t>c</a:t>
            </a:r>
            <a:r>
              <a:rPr lang="nl-NL" i="1" baseline="-25000" dirty="0"/>
              <a:t>2</a:t>
            </a:r>
            <a:r>
              <a:rPr lang="nl-NL" dirty="0"/>
              <a:t> </a:t>
            </a:r>
            <a:r>
              <a:rPr lang="nl-NL" dirty="0">
                <a:sym typeface="Symbol" panose="05050102010706020507" pitchFamily="18" charset="2"/>
              </a:rPr>
              <a:t> </a:t>
            </a:r>
            <a:r>
              <a:rPr lang="nl-NL" i="1" dirty="0">
                <a:sym typeface="Symbol" panose="05050102010706020507" pitchFamily="18" charset="2"/>
              </a:rPr>
              <a:t>m</a:t>
            </a:r>
            <a:r>
              <a:rPr lang="nl-NL" baseline="-25000" dirty="0">
                <a:sym typeface="Symbol" panose="05050102010706020507" pitchFamily="18" charset="2"/>
              </a:rPr>
              <a:t>2</a:t>
            </a:r>
            <a:r>
              <a:rPr lang="nl-NL" i="1" dirty="0">
                <a:sym typeface="Symbol" panose="05050102010706020507" pitchFamily="18" charset="2"/>
              </a:rPr>
              <a:t> + …</a:t>
            </a:r>
          </a:p>
          <a:p>
            <a:pPr marL="0" indent="0">
              <a:buNone/>
            </a:pPr>
            <a:endParaRPr lang="nl-NL" i="1" dirty="0">
              <a:sym typeface="Symbol" panose="05050102010706020507" pitchFamily="18" charset="2"/>
            </a:endParaRPr>
          </a:p>
          <a:p>
            <a:r>
              <a:rPr lang="nl-NL" i="1" dirty="0">
                <a:sym typeface="Symbol" panose="05050102010706020507" pitchFamily="18" charset="2"/>
              </a:rPr>
              <a:t>Voor complexe voorwerpen is het handiger om te werken met warmtecapaciteit</a:t>
            </a:r>
          </a:p>
          <a:p>
            <a:endParaRPr lang="nl-NL" i="1" dirty="0">
              <a:sym typeface="Symbol" panose="05050102010706020507" pitchFamily="18" charset="2"/>
            </a:endParaRPr>
          </a:p>
          <a:p>
            <a:endParaRPr lang="nl-NL" dirty="0"/>
          </a:p>
        </p:txBody>
      </p:sp>
      <p:pic>
        <p:nvPicPr>
          <p:cNvPr id="5122" name="Picture 2" descr="Quick Mill printplaat t.b.v. Quick Mill 3035 &amp; 835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67" y="2132856"/>
            <a:ext cx="4212233" cy="36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800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11E5B3E-9A0C-4DF0-B5AF-0E364B50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Faseovergang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E12DADB-E7EE-4AD3-9AC6-C62E3AEAF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Smeltwarmte en verdampingswarmte</a:t>
            </a:r>
          </a:p>
          <a:p>
            <a:endParaRPr lang="nl-NL" dirty="0"/>
          </a:p>
          <a:p>
            <a:r>
              <a:rPr lang="nl-NL" dirty="0"/>
              <a:t>Smeltwarmte </a:t>
            </a:r>
            <a:r>
              <a:rPr lang="nl-NL" i="1" dirty="0" err="1"/>
              <a:t>r</a:t>
            </a:r>
            <a:r>
              <a:rPr lang="nl-NL" baseline="-25000" dirty="0" err="1"/>
              <a:t>smelt</a:t>
            </a:r>
            <a:r>
              <a:rPr lang="nl-NL" dirty="0"/>
              <a:t> is de warmte die nodig is om 1 kg materiaal te laten smelten</a:t>
            </a:r>
          </a:p>
          <a:p>
            <a:r>
              <a:rPr lang="nl-NL" dirty="0"/>
              <a:t>Verdampingswarmte </a:t>
            </a:r>
            <a:r>
              <a:rPr lang="nl-NL" i="1" dirty="0" err="1"/>
              <a:t>r</a:t>
            </a:r>
            <a:r>
              <a:rPr lang="nl-NL" baseline="-25000" dirty="0" err="1"/>
              <a:t>verdamp</a:t>
            </a:r>
            <a:r>
              <a:rPr lang="nl-NL" dirty="0"/>
              <a:t> is de warmte die nodig is om 1 kg vloeistof te laten verdampen</a:t>
            </a:r>
          </a:p>
          <a:p>
            <a:endParaRPr lang="nl-NL" dirty="0"/>
          </a:p>
          <a:p>
            <a:r>
              <a:rPr lang="nl-NL" dirty="0"/>
              <a:t>Opdracht:</a:t>
            </a:r>
          </a:p>
          <a:p>
            <a:pPr lvl="1"/>
            <a:r>
              <a:rPr lang="nl-NL" dirty="0"/>
              <a:t>Hoeveel energie is nodig om 100 g ijs van -20 </a:t>
            </a:r>
            <a:r>
              <a:rPr lang="nl-NL" baseline="30000" dirty="0" err="1"/>
              <a:t>o</a:t>
            </a:r>
            <a:r>
              <a:rPr lang="nl-NL" dirty="0" err="1"/>
              <a:t>C</a:t>
            </a:r>
            <a:r>
              <a:rPr lang="nl-NL" dirty="0"/>
              <a:t> te verwarmen tot 120 </a:t>
            </a:r>
            <a:r>
              <a:rPr lang="nl-NL" baseline="30000" dirty="0" err="1"/>
              <a:t>o</a:t>
            </a:r>
            <a:r>
              <a:rPr lang="nl-NL" dirty="0" err="1"/>
              <a:t>C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5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883437"/>
            <a:ext cx="6768752" cy="4389437"/>
          </a:xfrm>
        </p:spPr>
        <p:txBody>
          <a:bodyPr/>
          <a:lstStyle/>
          <a:p>
            <a:r>
              <a:rPr lang="nl-NL" dirty="0"/>
              <a:t>Water heeft een paar vreemde eigenschappen:</a:t>
            </a:r>
          </a:p>
          <a:p>
            <a:pPr lvl="1"/>
            <a:r>
              <a:rPr lang="nl-NL" dirty="0"/>
              <a:t>Onder de 4 </a:t>
            </a:r>
            <a:r>
              <a:rPr lang="nl-NL" baseline="30000" dirty="0" err="1"/>
              <a:t>o</a:t>
            </a:r>
            <a:r>
              <a:rPr lang="nl-NL" dirty="0" err="1"/>
              <a:t>C</a:t>
            </a:r>
            <a:r>
              <a:rPr lang="nl-NL" dirty="0"/>
              <a:t> zet water uit als je het afkoelt</a:t>
            </a:r>
          </a:p>
          <a:p>
            <a:pPr lvl="1"/>
            <a:r>
              <a:rPr lang="nl-NL" dirty="0"/>
              <a:t>Water heeft erg grote soortelijk warmte</a:t>
            </a:r>
          </a:p>
        </p:txBody>
      </p:sp>
      <p:pic>
        <p:nvPicPr>
          <p:cNvPr id="4098" name="Picture 2" descr="http://www.loodgieter-365.nl/wp-content/uploads/2013/12/gebarsten-waterleiding-300x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618" y="968071"/>
            <a:ext cx="2857500" cy="2009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http://www.hotelnoordzee.com/cmsmedia/gallery/categorie_21/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80" y="4037437"/>
            <a:ext cx="3305472" cy="19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pi.ning.com/files/dzJVcnA3Xm27pibR7dpnLtfQ4rzorziM*xFiI1QfhqtSE3FApVMKdH07HdK4y*8QkgwiL8CdcqKGLFWHSPy1TnaPtpEjs244/Woestijnafbeeld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3572333"/>
            <a:ext cx="3512333" cy="201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6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Dichtheid en soortelijke warmte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881926"/>
              </p:ext>
            </p:extLst>
          </p:nvPr>
        </p:nvGraphicFramePr>
        <p:xfrm>
          <a:off x="708349" y="2420888"/>
          <a:ext cx="553166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18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11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ρ ( x 10</a:t>
                      </a:r>
                      <a:r>
                        <a:rPr lang="nl-NL" baseline="30000" dirty="0"/>
                        <a:t>3</a:t>
                      </a:r>
                      <a:r>
                        <a:rPr lang="nl-NL" dirty="0"/>
                        <a:t>  kg/m</a:t>
                      </a:r>
                      <a:r>
                        <a:rPr lang="nl-NL" baseline="30000" dirty="0"/>
                        <a:t>3</a:t>
                      </a:r>
                      <a:r>
                        <a:rPr lang="nl-NL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 (J/</a:t>
                      </a:r>
                      <a:r>
                        <a:rPr lang="nl-NL" dirty="0" err="1"/>
                        <a:t>kgK</a:t>
                      </a:r>
                      <a:r>
                        <a:rPr lang="nl-NL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 </a:t>
                      </a:r>
                      <a:r>
                        <a:rPr lang="nl-N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nl-NL" dirty="0"/>
                        <a:t> </a:t>
                      </a:r>
                      <a:r>
                        <a:rPr lang="el-GR" dirty="0"/>
                        <a:t>ρ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aluminium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8,96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3467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678300" y="522920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grote dichtheid geeft een kleine soortelijk warmte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2C7E9048-BA48-443C-84A3-4797A3389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840" y="2204864"/>
            <a:ext cx="4079354" cy="38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6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Molecuulmodel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8078688" cy="4389437"/>
          </a:xfrm>
        </p:spPr>
        <p:txBody>
          <a:bodyPr/>
          <a:lstStyle/>
          <a:p>
            <a:r>
              <a:rPr lang="nl-NL" dirty="0"/>
              <a:t>Alle moleculen van een zuivere stof zijn even groot</a:t>
            </a:r>
          </a:p>
          <a:p>
            <a:r>
              <a:rPr lang="nl-NL" dirty="0"/>
              <a:t>Tussen moleculen zit lege ruimte</a:t>
            </a:r>
          </a:p>
          <a:p>
            <a:r>
              <a:rPr lang="nl-NL" dirty="0"/>
              <a:t>Moleculen trekken elkaar aan (potentiele energie)</a:t>
            </a:r>
          </a:p>
          <a:p>
            <a:pPr lvl="1"/>
            <a:r>
              <a:rPr lang="nl-NL" dirty="0"/>
              <a:t>uit elkaar trekken kost energie</a:t>
            </a:r>
          </a:p>
          <a:p>
            <a:pPr lvl="1"/>
            <a:r>
              <a:rPr lang="nl-NL" dirty="0"/>
              <a:t>adhesie en cohesie</a:t>
            </a:r>
          </a:p>
          <a:p>
            <a:r>
              <a:rPr lang="nl-NL" dirty="0"/>
              <a:t>Moleculen bewegen (kinetische energie) </a:t>
            </a:r>
          </a:p>
          <a:p>
            <a:pPr lvl="1"/>
            <a:r>
              <a:rPr lang="nl-NL" dirty="0"/>
              <a:t>hogere temperatuur </a:t>
            </a:r>
            <a:r>
              <a:rPr lang="nl-NL" dirty="0">
                <a:latin typeface="Calibri" panose="020F0502020204030204" pitchFamily="34" charset="0"/>
              </a:rPr>
              <a:t>→ </a:t>
            </a:r>
            <a:r>
              <a:rPr lang="nl-NL" dirty="0"/>
              <a:t>hogere snelheid</a:t>
            </a:r>
          </a:p>
        </p:txBody>
      </p:sp>
      <p:pic>
        <p:nvPicPr>
          <p:cNvPr id="1026" name="Picture 2" descr="http://www.robouwerkerk.nl/nina/lesmateriaal/stoffen_materialen/4/2/images/mic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3" y="2204864"/>
            <a:ext cx="14382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8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3D70DC0-91B3-48FA-A76D-2FB005C3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/>
              <a:t>soortelijke warmte en atoommassa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xmlns="" id="{2F482615-26AC-4A5C-9DFC-CC9539FA9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12776"/>
            <a:ext cx="6022475" cy="4911825"/>
          </a:xfrm>
        </p:spPr>
        <p:txBody>
          <a:bodyPr/>
          <a:lstStyle/>
          <a:p>
            <a:r>
              <a:rPr lang="nl-NL" i="1" dirty="0"/>
              <a:t>Boltzmann</a:t>
            </a:r>
            <a:r>
              <a:rPr lang="nl-NL" dirty="0"/>
              <a:t>: de gemiddelde kinetische van een molecuul is evenredig met de temperatuur en </a:t>
            </a:r>
            <a:r>
              <a:rPr lang="nl-NL" i="1" dirty="0"/>
              <a:t>onafhankelijk</a:t>
            </a:r>
            <a:r>
              <a:rPr lang="nl-NL" dirty="0"/>
              <a:t> van de molecuulmassa</a:t>
            </a:r>
          </a:p>
          <a:p>
            <a:endParaRPr lang="nl-NL" dirty="0"/>
          </a:p>
          <a:p>
            <a:r>
              <a:rPr lang="nl-NL" dirty="0"/>
              <a:t>Atoommassa van aluminium is 7x kleiner dan die van lood</a:t>
            </a:r>
          </a:p>
          <a:p>
            <a:r>
              <a:rPr lang="nl-NL" dirty="0"/>
              <a:t>In  1 kg materiaal zit 7x meer aluminium atomen</a:t>
            </a:r>
          </a:p>
          <a:p>
            <a:r>
              <a:rPr lang="nl-NL" dirty="0"/>
              <a:t>Opwarmen van aluminium kost 7x meer energie</a:t>
            </a:r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xmlns="" id="{870BC627-9A87-40B8-AF74-44D853853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16080" y="1847850"/>
            <a:ext cx="458231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7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opgaven 17, 18, 20, 22, 23</a:t>
            </a:r>
          </a:p>
          <a:p>
            <a:endParaRPr lang="nl-NL" dirty="0"/>
          </a:p>
          <a:p>
            <a:r>
              <a:rPr lang="nl-NL" dirty="0"/>
              <a:t>opgaven 25, 26</a:t>
            </a:r>
          </a:p>
        </p:txBody>
      </p:sp>
    </p:spTree>
    <p:extLst>
      <p:ext uri="{BB962C8B-B14F-4D97-AF65-F5344CB8AC3E}">
        <p14:creationId xmlns:p14="http://schemas.microsoft.com/office/powerpoint/2010/main" val="2922608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464" y="704851"/>
            <a:ext cx="8939336" cy="729737"/>
          </a:xfrm>
        </p:spPr>
        <p:txBody>
          <a:bodyPr/>
          <a:lstStyle/>
          <a:p>
            <a:r>
              <a:rPr lang="nl-NL" dirty="0"/>
              <a:t>Warmtetransport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7448" y="2060847"/>
            <a:ext cx="9083352" cy="4263753"/>
          </a:xfrm>
        </p:spPr>
        <p:txBody>
          <a:bodyPr/>
          <a:lstStyle/>
          <a:p>
            <a:r>
              <a:rPr lang="nl-NL" dirty="0"/>
              <a:t>Er zijn 3 vormen van warmtetransport</a:t>
            </a:r>
          </a:p>
          <a:p>
            <a:pPr lvl="1"/>
            <a:r>
              <a:rPr lang="nl-NL" dirty="0"/>
              <a:t>Geleiding (in vaste stoffen)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r>
              <a:rPr lang="nl-NL" dirty="0"/>
              <a:t>Stroming (in vloeistoffen en gassen)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r>
              <a:rPr lang="nl-NL" dirty="0"/>
              <a:t>Straling (in vacuüm) </a:t>
            </a:r>
          </a:p>
        </p:txBody>
      </p:sp>
      <p:pic>
        <p:nvPicPr>
          <p:cNvPr id="24578" name="Picture 2" descr="http://www.naskpastoor.nl/_links/2_plaatjes/stromin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213131"/>
            <a:ext cx="2688091" cy="20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cfbt-us.com/wordpress/wp-content/uploads/2010/03/condu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994430"/>
            <a:ext cx="3744416" cy="8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physics.louisville.edu/cldavis/phys298/notes/therm_rad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91" y="5085184"/>
            <a:ext cx="2256185" cy="14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799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9496" y="704850"/>
            <a:ext cx="8651304" cy="635918"/>
          </a:xfrm>
        </p:spPr>
        <p:txBody>
          <a:bodyPr/>
          <a:lstStyle/>
          <a:p>
            <a:r>
              <a:rPr lang="nl-NL" dirty="0"/>
              <a:t>Warmtegeleiding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9456" y="3660392"/>
            <a:ext cx="9011344" cy="2664209"/>
          </a:xfrm>
        </p:spPr>
        <p:txBody>
          <a:bodyPr/>
          <a:lstStyle/>
          <a:p>
            <a:r>
              <a:rPr lang="nl-NL" dirty="0"/>
              <a:t>De energie die per seconde (= </a:t>
            </a:r>
            <a:r>
              <a:rPr lang="nl-NL" i="1" dirty="0"/>
              <a:t>P</a:t>
            </a:r>
            <a:r>
              <a:rPr lang="nl-NL" dirty="0"/>
              <a:t>) door de horizontale balk stroomt hangt af van:</a:t>
            </a:r>
          </a:p>
          <a:p>
            <a:r>
              <a:rPr lang="nl-NL" i="1" dirty="0"/>
              <a:t>T</a:t>
            </a:r>
            <a:r>
              <a:rPr lang="nl-NL" dirty="0"/>
              <a:t>2-</a:t>
            </a:r>
            <a:r>
              <a:rPr lang="nl-NL" i="1" dirty="0"/>
              <a:t>T</a:t>
            </a:r>
            <a:r>
              <a:rPr lang="nl-NL" dirty="0"/>
              <a:t>1 = </a:t>
            </a:r>
            <a:r>
              <a:rPr lang="el-GR" dirty="0"/>
              <a:t>Δ</a:t>
            </a:r>
            <a:r>
              <a:rPr lang="nl-NL" i="1" dirty="0"/>
              <a:t>T</a:t>
            </a:r>
            <a:r>
              <a:rPr lang="nl-NL" dirty="0"/>
              <a:t>   (</a:t>
            </a:r>
            <a:r>
              <a:rPr lang="el-GR" dirty="0"/>
              <a:t>Δ</a:t>
            </a:r>
            <a:r>
              <a:rPr lang="nl-NL" i="1" dirty="0"/>
              <a:t>T</a:t>
            </a:r>
            <a:r>
              <a:rPr lang="nl-NL" dirty="0"/>
              <a:t> 2x zo groot </a:t>
            </a:r>
            <a:r>
              <a:rPr lang="nl-NL" dirty="0">
                <a:sym typeface="Wingdings" panose="05000000000000000000" pitchFamily="2" charset="2"/>
              </a:rPr>
              <a:t>  </a:t>
            </a:r>
            <a:r>
              <a:rPr lang="nl-NL" i="1" dirty="0">
                <a:sym typeface="Wingdings" panose="05000000000000000000" pitchFamily="2" charset="2"/>
              </a:rPr>
              <a:t>P</a:t>
            </a:r>
            <a:r>
              <a:rPr lang="nl-NL" dirty="0">
                <a:sym typeface="Wingdings" panose="05000000000000000000" pitchFamily="2" charset="2"/>
              </a:rPr>
              <a:t> 2x zo groot)</a:t>
            </a:r>
          </a:p>
          <a:p>
            <a:r>
              <a:rPr lang="nl-NL" i="1" dirty="0">
                <a:sym typeface="Wingdings" panose="05000000000000000000" pitchFamily="2" charset="2"/>
              </a:rPr>
              <a:t>A</a:t>
            </a:r>
            <a:r>
              <a:rPr lang="nl-NL" dirty="0">
                <a:sym typeface="Wingdings" panose="05000000000000000000" pitchFamily="2" charset="2"/>
              </a:rPr>
              <a:t>		   (</a:t>
            </a:r>
            <a:r>
              <a:rPr lang="nl-NL" i="1" dirty="0">
                <a:sym typeface="Wingdings" panose="05000000000000000000" pitchFamily="2" charset="2"/>
              </a:rPr>
              <a:t>A</a:t>
            </a:r>
            <a:r>
              <a:rPr lang="nl-NL" dirty="0">
                <a:sym typeface="Wingdings" panose="05000000000000000000" pitchFamily="2" charset="2"/>
              </a:rPr>
              <a:t> 2x zo groot  </a:t>
            </a:r>
            <a:r>
              <a:rPr lang="nl-NL" i="1" dirty="0">
                <a:sym typeface="Wingdings" panose="05000000000000000000" pitchFamily="2" charset="2"/>
              </a:rPr>
              <a:t>P</a:t>
            </a:r>
            <a:r>
              <a:rPr lang="nl-NL" dirty="0">
                <a:sym typeface="Wingdings" panose="05000000000000000000" pitchFamily="2" charset="2"/>
              </a:rPr>
              <a:t> 2x zo groot)</a:t>
            </a:r>
          </a:p>
          <a:p>
            <a:r>
              <a:rPr lang="nl-NL" dirty="0"/>
              <a:t>ℓ of </a:t>
            </a:r>
            <a:r>
              <a:rPr lang="nl-NL" i="1" dirty="0"/>
              <a:t>d</a:t>
            </a:r>
            <a:r>
              <a:rPr lang="nl-NL" dirty="0"/>
              <a:t>	    (ℓ 2x zo groot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i="1" dirty="0">
                <a:sym typeface="Wingdings" panose="05000000000000000000" pitchFamily="2" charset="2"/>
              </a:rPr>
              <a:t>P</a:t>
            </a:r>
            <a:r>
              <a:rPr lang="nl-NL" dirty="0">
                <a:sym typeface="Wingdings" panose="05000000000000000000" pitchFamily="2" charset="2"/>
              </a:rPr>
              <a:t> 2x zo klein)</a:t>
            </a:r>
          </a:p>
          <a:p>
            <a:r>
              <a:rPr lang="nl-NL" dirty="0">
                <a:sym typeface="Wingdings" panose="05000000000000000000" pitchFamily="2" charset="2"/>
              </a:rPr>
              <a:t>materiaal  = warmtegeleidingscoëfficiënt  </a:t>
            </a:r>
            <a:r>
              <a:rPr lang="el-GR" dirty="0">
                <a:sym typeface="Wingdings" panose="05000000000000000000" pitchFamily="2" charset="2"/>
              </a:rPr>
              <a:t>λ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620314"/>
            <a:ext cx="5328592" cy="20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Dit geeft de formule:</a:t>
                </a:r>
              </a:p>
              <a:p>
                <a:endParaRPr lang="nl-NL" dirty="0"/>
              </a:p>
              <a:p>
                <a:pPr marL="4445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nl-NL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444500" indent="0">
                  <a:buNone/>
                </a:pPr>
                <a:endParaRPr lang="nl-NL" dirty="0"/>
              </a:p>
              <a:p>
                <a:r>
                  <a:rPr lang="nl-NL" dirty="0"/>
                  <a:t>Wat is de eenheid van </a:t>
                </a:r>
                <a:r>
                  <a:rPr lang="el-GR" dirty="0"/>
                  <a:t>λ</a:t>
                </a:r>
                <a:r>
                  <a:rPr lang="nl-NL" dirty="0"/>
                  <a:t> ?</a:t>
                </a:r>
              </a:p>
              <a:p>
                <a:endParaRPr lang="nl-NL" dirty="0"/>
              </a:p>
              <a:p>
                <a:pPr marL="715963" indent="-715963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trike="sngStrike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b="0" i="1" strike="sngStrik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𝑚𝐾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29, 31, 32</a:t>
            </a:r>
          </a:p>
          <a:p>
            <a:endParaRPr lang="nl-NL" dirty="0"/>
          </a:p>
          <a:p>
            <a:r>
              <a:rPr lang="nl-NL" dirty="0"/>
              <a:t>Maken </a:t>
            </a:r>
            <a:r>
              <a:rPr lang="nl-NL"/>
              <a:t>opdrachten 33, 35, 36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917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 stroomgeleiding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9515400" cy="1493837"/>
          </a:xfrm>
        </p:spPr>
        <p:txBody>
          <a:bodyPr/>
          <a:lstStyle/>
          <a:p>
            <a:r>
              <a:rPr lang="nl-NL" dirty="0"/>
              <a:t>In een metaal zijn niet alle elektronen aan een atoom gebonden </a:t>
            </a:r>
            <a:r>
              <a:rPr lang="nl-NL" dirty="0">
                <a:latin typeface="Calibri" panose="020F0502020204030204" pitchFamily="34" charset="0"/>
              </a:rPr>
              <a:t>→ </a:t>
            </a:r>
            <a:r>
              <a:rPr lang="nl-NL" dirty="0"/>
              <a:t>vrije elektronen</a:t>
            </a:r>
          </a:p>
        </p:txBody>
      </p:sp>
      <p:pic>
        <p:nvPicPr>
          <p:cNvPr id="2050" name="Picture 2" descr="http://members.home.nl/joscoenen/nask2-inhoud/n2-afb-inh/vrije%20elektrone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789040"/>
            <a:ext cx="4149701" cy="214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05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Vrije elektronen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710536" cy="4389437"/>
          </a:xfrm>
        </p:spPr>
        <p:txBody>
          <a:bodyPr/>
          <a:lstStyle/>
          <a:p>
            <a:r>
              <a:rPr lang="nl-NL" dirty="0"/>
              <a:t>Een metaal geleidt elektrische stroom omdat er vrije elektronen zijn</a:t>
            </a:r>
          </a:p>
          <a:p>
            <a:r>
              <a:rPr lang="nl-NL" dirty="0"/>
              <a:t>Vrije elektronen zorgen ook voor warmtetransport zorgen</a:t>
            </a:r>
          </a:p>
          <a:p>
            <a:endParaRPr lang="nl-NL" dirty="0"/>
          </a:p>
          <a:p>
            <a:r>
              <a:rPr lang="nl-NL" i="1" dirty="0"/>
              <a:t>Algemeen</a:t>
            </a:r>
            <a:r>
              <a:rPr lang="nl-NL" dirty="0"/>
              <a:t>: goede elektrische geleiders zijn ook goede warmte geleiders</a:t>
            </a:r>
          </a:p>
          <a:p>
            <a:pPr lvl="1"/>
            <a:r>
              <a:rPr lang="nl-NL" dirty="0"/>
              <a:t>Er zijn uitzonderingen: diamant is elektrisch een isolator maar geleidt goed warmte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E48A2EC5-5A89-4A5F-975C-03F424C3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2213722"/>
            <a:ext cx="4223887" cy="30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93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Vergelijk warmte / elektrische stroom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ijdelijke aanduiding voor inhoud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4183520"/>
                  </p:ext>
                </p:extLst>
              </p:nvPr>
            </p:nvGraphicFramePr>
            <p:xfrm>
              <a:off x="1703512" y="1935163"/>
              <a:ext cx="7776864" cy="3442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8843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388843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Warmte</a:t>
                          </a:r>
                          <a:r>
                            <a:rPr lang="nl-NL" baseline="0" dirty="0"/>
                            <a:t> stroom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Elektrische stroom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/>
                            <a:t>P (J/s)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/>
                            <a:t>I (C/s)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/>
                            <a:t>Δ</a:t>
                          </a:r>
                          <a:r>
                            <a:rPr lang="nl-NL" sz="2400" dirty="0"/>
                            <a:t>T (K)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/>
                            <a:t>U (V)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/>
                            <a:t>A (m</a:t>
                          </a:r>
                          <a:r>
                            <a:rPr lang="nl-NL" sz="2400" baseline="30000" dirty="0"/>
                            <a:t>2</a:t>
                          </a:r>
                          <a:r>
                            <a:rPr lang="nl-NL" sz="24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/>
                            <a:t>A (m</a:t>
                          </a:r>
                          <a:r>
                            <a:rPr lang="nl-NL" sz="2400" baseline="30000" dirty="0"/>
                            <a:t>2</a:t>
                          </a:r>
                          <a:r>
                            <a:rPr lang="nl-NL" sz="24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/>
                            <a:t>d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/>
                            <a:t>ℓ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/>
                            <a:t>λ </a:t>
                          </a:r>
                          <a:r>
                            <a:rPr lang="nl-NL" sz="2400" dirty="0"/>
                            <a:t>(W/</a:t>
                          </a:r>
                          <a:r>
                            <a:rPr lang="nl-NL" sz="2400" dirty="0" err="1"/>
                            <a:t>mK</a:t>
                          </a:r>
                          <a:r>
                            <a:rPr lang="nl-NL" sz="24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/>
                            <a:t>σ </a:t>
                          </a:r>
                          <a:r>
                            <a:rPr lang="nl-NL" sz="2400" dirty="0"/>
                            <a:t>(A/</a:t>
                          </a:r>
                          <a:r>
                            <a:rPr lang="nl-NL" sz="2400" dirty="0" err="1"/>
                            <a:t>mV</a:t>
                          </a:r>
                          <a:r>
                            <a:rPr lang="nl-NL" sz="2400" dirty="0"/>
                            <a:t> = S/m)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240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2400" b="0" i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num>
                                  <m:den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ijdelijke aanduiding voor inhoud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4183520"/>
                  </p:ext>
                </p:extLst>
              </p:nvPr>
            </p:nvGraphicFramePr>
            <p:xfrm>
              <a:off x="1703512" y="1935163"/>
              <a:ext cx="7776864" cy="3442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88432"/>
                    <a:gridCol w="3888432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Warmte</a:t>
                          </a:r>
                          <a:r>
                            <a:rPr lang="nl-NL" baseline="0" dirty="0" smtClean="0"/>
                            <a:t> stroom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Elektrische stroom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 smtClean="0"/>
                            <a:t>P (J/s)</a:t>
                          </a:r>
                          <a:endParaRPr lang="nl-NL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 smtClean="0"/>
                            <a:t>I (C/s)</a:t>
                          </a:r>
                          <a:endParaRPr lang="nl-NL" sz="2400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 smtClean="0"/>
                            <a:t>Δ</a:t>
                          </a:r>
                          <a:r>
                            <a:rPr lang="nl-NL" sz="2400" dirty="0" smtClean="0"/>
                            <a:t>T (K)</a:t>
                          </a:r>
                          <a:endParaRPr lang="nl-NL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 smtClean="0"/>
                            <a:t>U (V)</a:t>
                          </a:r>
                          <a:endParaRPr lang="nl-NL" sz="2400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 smtClean="0"/>
                            <a:t>A (m</a:t>
                          </a:r>
                          <a:r>
                            <a:rPr lang="nl-NL" sz="2400" baseline="30000" dirty="0" smtClean="0"/>
                            <a:t>2</a:t>
                          </a:r>
                          <a:r>
                            <a:rPr lang="nl-NL" sz="2400" dirty="0" smtClean="0"/>
                            <a:t>)</a:t>
                          </a:r>
                          <a:endParaRPr lang="nl-NL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 smtClean="0"/>
                            <a:t>A (m</a:t>
                          </a:r>
                          <a:r>
                            <a:rPr lang="nl-NL" sz="2400" baseline="30000" dirty="0" smtClean="0"/>
                            <a:t>2</a:t>
                          </a:r>
                          <a:r>
                            <a:rPr lang="nl-NL" sz="2400" dirty="0" smtClean="0"/>
                            <a:t>)</a:t>
                          </a:r>
                          <a:endParaRPr lang="nl-NL" sz="2400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 smtClean="0"/>
                            <a:t>d (m)</a:t>
                          </a:r>
                          <a:endParaRPr lang="nl-NL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NL" sz="2400" dirty="0" smtClean="0"/>
                            <a:t>ℓ (m)</a:t>
                          </a:r>
                          <a:endParaRPr lang="nl-NL" sz="2400" dirty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 smtClean="0"/>
                            <a:t>λ </a:t>
                          </a:r>
                          <a:r>
                            <a:rPr lang="nl-NL" sz="2400" dirty="0" smtClean="0"/>
                            <a:t>(W/</a:t>
                          </a:r>
                          <a:r>
                            <a:rPr lang="nl-NL" sz="2400" dirty="0" err="1" smtClean="0"/>
                            <a:t>mK</a:t>
                          </a:r>
                          <a:r>
                            <a:rPr lang="nl-NL" sz="2400" dirty="0" smtClean="0"/>
                            <a:t>)</a:t>
                          </a:r>
                          <a:endParaRPr lang="nl-NL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 smtClean="0"/>
                            <a:t>σ </a:t>
                          </a:r>
                          <a:r>
                            <a:rPr lang="nl-NL" sz="2400" dirty="0" smtClean="0"/>
                            <a:t>(A/</a:t>
                          </a:r>
                          <a:r>
                            <a:rPr lang="nl-NL" sz="2400" dirty="0" err="1" smtClean="0"/>
                            <a:t>mV</a:t>
                          </a:r>
                          <a:r>
                            <a:rPr lang="nl-NL" sz="2400" dirty="0" smtClean="0"/>
                            <a:t> = S/m)</a:t>
                          </a:r>
                          <a:endParaRPr lang="nl-NL" sz="2400" dirty="0"/>
                        </a:p>
                      </a:txBody>
                      <a:tcPr/>
                    </a:tc>
                  </a:tr>
                  <a:tr h="786003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56" t="-342636" r="-100469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313" t="-342636" r="-627" b="-155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kstvak 4"/>
          <p:cNvSpPr txBox="1"/>
          <p:nvPr/>
        </p:nvSpPr>
        <p:spPr>
          <a:xfrm>
            <a:off x="2567608" y="573325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</a:t>
            </a:r>
            <a:r>
              <a:rPr lang="nl-NL" sz="2400" dirty="0"/>
              <a:t> is de stroomgeleidingscoëfficiënt </a:t>
            </a:r>
          </a:p>
        </p:txBody>
      </p:sp>
    </p:spTree>
    <p:extLst>
      <p:ext uri="{BB962C8B-B14F-4D97-AF65-F5344CB8AC3E}">
        <p14:creationId xmlns:p14="http://schemas.microsoft.com/office/powerpoint/2010/main" val="3669956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Soortelijke weerstand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58775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NL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nl-NL" sz="2800">
                              <a:latin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      →     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   →    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dirty="0"/>
              </a:p>
              <a:p>
                <a:pPr marL="358775" indent="0" algn="ctr">
                  <a:buNone/>
                </a:pPr>
                <a:endParaRPr lang="nl-NL" sz="2800" dirty="0"/>
              </a:p>
              <a:p>
                <a:pPr marL="442913" indent="-442913"/>
                <a:r>
                  <a:rPr lang="nl-NL" sz="2800" dirty="0"/>
                  <a:t>met  soortelijke weerstand </a:t>
                </a:r>
                <a:r>
                  <a:rPr lang="el-GR" sz="2800" i="1" dirty="0"/>
                  <a:t>ρ</a:t>
                </a:r>
                <a:r>
                  <a:rPr lang="nl-NL" sz="2800" dirty="0"/>
                  <a:t> = 1/</a:t>
                </a:r>
                <a:r>
                  <a:rPr lang="el-GR" sz="2800" i="1" dirty="0"/>
                  <a:t>σ</a:t>
                </a:r>
                <a:endParaRPr lang="nl-NL" sz="2800" i="1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7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95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432" y="704850"/>
            <a:ext cx="9227368" cy="1067966"/>
          </a:xfrm>
        </p:spPr>
        <p:txBody>
          <a:bodyPr/>
          <a:lstStyle/>
          <a:p>
            <a:r>
              <a:rPr lang="nl-NL" dirty="0"/>
              <a:t>Fasen van een stof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52184" y="1844824"/>
            <a:ext cx="2314600" cy="4158540"/>
          </a:xfrm>
        </p:spPr>
        <p:txBody>
          <a:bodyPr/>
          <a:lstStyle/>
          <a:p>
            <a:r>
              <a:rPr lang="nl-NL" sz="2400" dirty="0"/>
              <a:t>sublimeren heet soms ook wel vervluchtigen</a:t>
            </a:r>
          </a:p>
          <a:p>
            <a:endParaRPr lang="nl-NL" sz="2400" dirty="0"/>
          </a:p>
          <a:p>
            <a:r>
              <a:rPr lang="nl-NL" sz="2400" dirty="0"/>
              <a:t>voor rijpen zie je ook wel eens condenseren of sublimeren</a:t>
            </a:r>
          </a:p>
        </p:txBody>
      </p:sp>
      <p:pic>
        <p:nvPicPr>
          <p:cNvPr id="2050" name="Picture 2" descr="http://www.4nix.nl/uploads/1/2/8/2/12822218/339182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060848"/>
            <a:ext cx="5352529" cy="413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14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41 - 44</a:t>
            </a:r>
          </a:p>
          <a:p>
            <a:endParaRPr lang="nl-NL" dirty="0"/>
          </a:p>
          <a:p>
            <a:r>
              <a:rPr lang="nl-NL" dirty="0"/>
              <a:t>Maken opdrachten 45-47</a:t>
            </a:r>
          </a:p>
        </p:txBody>
      </p:sp>
    </p:spTree>
    <p:extLst>
      <p:ext uri="{BB962C8B-B14F-4D97-AF65-F5344CB8AC3E}">
        <p14:creationId xmlns:p14="http://schemas.microsoft.com/office/powerpoint/2010/main" val="1143168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3472" y="764704"/>
            <a:ext cx="3394720" cy="779934"/>
          </a:xfrm>
        </p:spPr>
        <p:txBody>
          <a:bodyPr/>
          <a:lstStyle/>
          <a:p>
            <a:r>
              <a:rPr lang="nl-NL" dirty="0"/>
              <a:t>Vervorming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36160" y="2132856"/>
            <a:ext cx="2674640" cy="4389437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uitrekken</a:t>
            </a:r>
          </a:p>
          <a:p>
            <a:endParaRPr lang="nl-NL" dirty="0"/>
          </a:p>
          <a:p>
            <a:r>
              <a:rPr lang="nl-NL" dirty="0"/>
              <a:t>indrukken</a:t>
            </a:r>
          </a:p>
          <a:p>
            <a:endParaRPr lang="nl-NL" dirty="0"/>
          </a:p>
          <a:p>
            <a:r>
              <a:rPr lang="nl-NL" dirty="0"/>
              <a:t>afschuiven</a:t>
            </a:r>
          </a:p>
          <a:p>
            <a:endParaRPr lang="nl-NL" dirty="0"/>
          </a:p>
          <a:p>
            <a:r>
              <a:rPr lang="nl-NL" dirty="0"/>
              <a:t>buigen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412776"/>
            <a:ext cx="2232248" cy="52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/>
              <a:t>Sterkte test</a:t>
            </a:r>
          </a:p>
        </p:txBody>
      </p:sp>
      <p:pic>
        <p:nvPicPr>
          <p:cNvPr id="4" name="Tensile T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64" y="1381919"/>
            <a:ext cx="8784976" cy="4938088"/>
          </a:xfrm>
        </p:spPr>
      </p:pic>
    </p:spTree>
    <p:extLst>
      <p:ext uri="{BB962C8B-B14F-4D97-AF65-F5344CB8AC3E}">
        <p14:creationId xmlns:p14="http://schemas.microsoft.com/office/powerpoint/2010/main" val="3062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Trek-rek-kromme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935164"/>
            <a:ext cx="4464496" cy="4389437"/>
          </a:xfrm>
        </p:spPr>
        <p:txBody>
          <a:bodyPr/>
          <a:lstStyle/>
          <a:p>
            <a:r>
              <a:rPr lang="nl-NL" dirty="0"/>
              <a:t>O-A: uitrekking is lineair</a:t>
            </a:r>
          </a:p>
          <a:p>
            <a:r>
              <a:rPr lang="nl-NL" dirty="0">
                <a:solidFill>
                  <a:srgbClr val="92D050"/>
                </a:solidFill>
              </a:rPr>
              <a:t>O-B: uitrekking is elastisch</a:t>
            </a:r>
          </a:p>
          <a:p>
            <a:r>
              <a:rPr lang="nl-NL" dirty="0">
                <a:solidFill>
                  <a:srgbClr val="FF0000"/>
                </a:solidFill>
              </a:rPr>
              <a:t>B-D: uitrekking is plastisch</a:t>
            </a:r>
          </a:p>
          <a:p>
            <a:r>
              <a:rPr lang="nl-NL" dirty="0"/>
              <a:t>C maximale treksterkte</a:t>
            </a:r>
          </a:p>
          <a:p>
            <a:r>
              <a:rPr lang="nl-NL" dirty="0"/>
              <a:t>D maximale rek (taaiheid)</a:t>
            </a:r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276350"/>
            <a:ext cx="6196597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30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818939"/>
            <a:ext cx="8229600" cy="707926"/>
          </a:xfrm>
        </p:spPr>
        <p:txBody>
          <a:bodyPr/>
          <a:lstStyle/>
          <a:p>
            <a:r>
              <a:rPr lang="nl-NL" dirty="0"/>
              <a:t>Elastische  vervorming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1127448" y="1844824"/>
                <a:ext cx="5915000" cy="4389437"/>
              </a:xfrm>
            </p:spPr>
            <p:txBody>
              <a:bodyPr/>
              <a:lstStyle/>
              <a:p>
                <a:r>
                  <a:rPr lang="nl-NL" dirty="0"/>
                  <a:t>De rek </a:t>
                </a:r>
                <a:r>
                  <a:rPr lang="el-GR" dirty="0"/>
                  <a:t>Δℓ</a:t>
                </a:r>
                <a:r>
                  <a:rPr lang="nl-NL" dirty="0"/>
                  <a:t> hangt af van:</a:t>
                </a:r>
              </a:p>
              <a:p>
                <a:pPr lvl="1"/>
                <a:r>
                  <a:rPr lang="nl-NL" dirty="0"/>
                  <a:t>ℓ</a:t>
                </a:r>
                <a:r>
                  <a:rPr lang="nl-NL" baseline="-25000" dirty="0"/>
                  <a:t>o</a:t>
                </a:r>
                <a:r>
                  <a:rPr lang="nl-NL" dirty="0"/>
                  <a:t>  (ℓ</a:t>
                </a:r>
                <a:r>
                  <a:rPr lang="nl-NL" baseline="-25000" dirty="0"/>
                  <a:t>o</a:t>
                </a:r>
                <a:r>
                  <a:rPr lang="nl-NL" dirty="0"/>
                  <a:t> 2x  </a:t>
                </a:r>
                <a:r>
                  <a:rPr lang="nl-NL" dirty="0">
                    <a:sym typeface="Wingdings" panose="05000000000000000000" pitchFamily="2" charset="2"/>
                  </a:rPr>
                  <a:t> </a:t>
                </a:r>
                <a:r>
                  <a:rPr lang="el-GR" dirty="0"/>
                  <a:t>Δℓ</a:t>
                </a:r>
                <a:r>
                  <a:rPr lang="nl-NL" dirty="0"/>
                  <a:t> 2x)</a:t>
                </a:r>
                <a:endParaRPr lang="nl-NL" baseline="-25000" dirty="0"/>
              </a:p>
              <a:p>
                <a:pPr lvl="1"/>
                <a:r>
                  <a:rPr lang="nl-NL" i="1" dirty="0"/>
                  <a:t>F</a:t>
                </a:r>
                <a:r>
                  <a:rPr lang="nl-NL" dirty="0"/>
                  <a:t>  (</a:t>
                </a:r>
                <a:r>
                  <a:rPr lang="nl-NL" i="1" dirty="0"/>
                  <a:t>F</a:t>
                </a:r>
                <a:r>
                  <a:rPr lang="nl-NL" dirty="0"/>
                  <a:t> 2x </a:t>
                </a:r>
                <a:r>
                  <a:rPr lang="nl-NL" dirty="0">
                    <a:sym typeface="Wingdings" panose="05000000000000000000" pitchFamily="2" charset="2"/>
                  </a:rPr>
                  <a:t> </a:t>
                </a:r>
                <a:r>
                  <a:rPr lang="el-GR" dirty="0"/>
                  <a:t>Δℓ</a:t>
                </a:r>
                <a:r>
                  <a:rPr lang="nl-NL" dirty="0"/>
                  <a:t> 2x)</a:t>
                </a:r>
              </a:p>
              <a:p>
                <a:pPr lvl="1"/>
                <a:r>
                  <a:rPr lang="nl-NL" i="1" dirty="0"/>
                  <a:t>A</a:t>
                </a:r>
                <a:r>
                  <a:rPr lang="nl-NL" dirty="0"/>
                  <a:t>  (</a:t>
                </a:r>
                <a:r>
                  <a:rPr lang="nl-NL" i="1" dirty="0"/>
                  <a:t>A</a:t>
                </a:r>
                <a:r>
                  <a:rPr lang="nl-NL" dirty="0"/>
                  <a:t> 2x </a:t>
                </a:r>
                <a:r>
                  <a:rPr lang="nl-NL" dirty="0">
                    <a:sym typeface="Wingdings" panose="05000000000000000000" pitchFamily="2" charset="2"/>
                  </a:rPr>
                  <a:t> </a:t>
                </a:r>
                <a:r>
                  <a:rPr lang="el-GR" dirty="0"/>
                  <a:t>Δℓ</a:t>
                </a:r>
                <a:r>
                  <a:rPr lang="nl-NL" dirty="0"/>
                  <a:t> ½ x)</a:t>
                </a:r>
              </a:p>
              <a:p>
                <a:pPr lvl="1"/>
                <a:r>
                  <a:rPr lang="nl-NL" dirty="0"/>
                  <a:t>materiaal </a:t>
                </a:r>
                <a:r>
                  <a:rPr lang="nl-NL" i="1" dirty="0"/>
                  <a:t>E </a:t>
                </a:r>
                <a:r>
                  <a:rPr lang="nl-NL" dirty="0"/>
                  <a:t>(elasticiteitsmodulus)</a:t>
                </a:r>
              </a:p>
              <a:p>
                <a:endParaRPr lang="nl-NL" i="1" dirty="0"/>
              </a:p>
              <a:p>
                <a:pPr marL="14366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l-GR" dirty="0"/>
                        <m:t>ℓ</m:t>
                      </m:r>
                      <m:r>
                        <m:rPr>
                          <m:nor/>
                        </m:rPr>
                        <a:rPr lang="nl-NL" i="1" dirty="0"/>
                        <m:t> =</m:t>
                      </m:r>
                      <m:f>
                        <m:fPr>
                          <m:ctrlPr>
                            <a:rPr lang="nl-NL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nl-N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/>
                                <m:t>ℓ</m:t>
                              </m:r>
                            </m:e>
                            <m:sub>
                              <m:r>
                                <a:rPr lang="nl-N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nl-NL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nl-NL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nl-NL" i="1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7448" y="1844824"/>
                <a:ext cx="5915000" cy="4389437"/>
              </a:xfrm>
              <a:blipFill rotWithShape="0">
                <a:blip r:embed="rId2"/>
                <a:stretch>
                  <a:fillRect l="-1340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640">
            <a:off x="6628246" y="2133761"/>
            <a:ext cx="4716016" cy="23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456" y="704850"/>
            <a:ext cx="9011344" cy="707926"/>
          </a:xfrm>
        </p:spPr>
        <p:txBody>
          <a:bodyPr/>
          <a:lstStyle/>
          <a:p>
            <a:r>
              <a:rPr lang="nl-NL" dirty="0"/>
              <a:t>Een beetje wiskunde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1199456" y="1628801"/>
                <a:ext cx="9011344" cy="4695800"/>
              </a:xfrm>
            </p:spPr>
            <p:txBody>
              <a:bodyPr/>
              <a:lstStyle/>
              <a:p>
                <a:pPr marL="7191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l-GR" dirty="0"/>
                        <m:t>ℓ</m:t>
                      </m:r>
                      <m:r>
                        <m:rPr>
                          <m:nor/>
                        </m:rPr>
                        <a:rPr lang="nl-NL" i="1" dirty="0"/>
                        <m:t> =</m:t>
                      </m:r>
                      <m:f>
                        <m:fPr>
                          <m:ctrlPr>
                            <a:rPr lang="nl-NL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nl-NL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nl-NL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/>
                                <m:t>ℓ</m:t>
                              </m:r>
                            </m:e>
                            <m:sub>
                              <m:r>
                                <a:rPr lang="nl-NL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nl-NL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m:rPr>
                          <m:nor/>
                        </m:rPr>
                        <a:rPr lang="nl-NL" b="0" i="0" dirty="0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nl-NL" dirty="0"/>
                        <m:t>herschrijven</m:t>
                      </m:r>
                      <m:r>
                        <m:rPr>
                          <m:nor/>
                        </m:rPr>
                        <a:rPr lang="nl-NL" dirty="0"/>
                        <m:t> </m:t>
                      </m:r>
                      <m:r>
                        <m:rPr>
                          <m:nor/>
                        </m:rPr>
                        <a:rPr lang="nl-NL" dirty="0"/>
                        <m:t>tot</m:t>
                      </m:r>
                      <m:r>
                        <m:rPr>
                          <m:nor/>
                        </m:rPr>
                        <a:rPr lang="nl-NL" dirty="0"/>
                        <m:t>:</m:t>
                      </m:r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nor/>
                            </m:rPr>
                            <a:rPr lang="el-GR" dirty="0"/>
                            <m:t>ℓ</m:t>
                          </m:r>
                        </m:num>
                        <m:den>
                          <m:sSub>
                            <m:sSubPr>
                              <m:ctrlPr>
                                <a:rPr lang="nl-NL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/>
                                <m:t>ℓ</m:t>
                              </m:r>
                            </m:e>
                            <m:sub>
                              <m:r>
                                <a:rPr lang="nl-NL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nl-NL" i="1" dirty="0"/>
                        <m:t> =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nl-NL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nl-NL" b="0" i="1" dirty="0" smtClean="0">
                          <a:latin typeface="Cambria Math" panose="02040503050406030204" pitchFamily="18" charset="0"/>
                        </a:rPr>
                        <m:t>           →    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nl-NL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nl-N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nl-NL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r>
                  <a:rPr lang="nl-NL" dirty="0"/>
                  <a:t>met:</a:t>
                </a:r>
              </a:p>
              <a:p>
                <a:pPr marL="7191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𝑟𝑒𝑙𝑎𝑡𝑖𝑒𝑣𝑒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𝑙𝑒𝑛𝑔𝑡𝑒𝑣𝑒𝑟𝑎𝑛𝑑𝑒𝑟𝑖𝑛𝑔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nor/>
                            </m:rPr>
                            <a:rPr lang="el-GR" dirty="0"/>
                            <m:t>ℓ</m:t>
                          </m:r>
                        </m:num>
                        <m:den>
                          <m:sSub>
                            <m:sSubPr>
                              <m:ctrlPr>
                                <a:rPr lang="nl-NL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/>
                                <m:t>ℓ</m:t>
                              </m:r>
                            </m:e>
                            <m:sub>
                              <m:r>
                                <a:rPr lang="nl-NL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91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𝑚𝑒𝑐h𝑎𝑛𝑖𝑠𝑐h𝑒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𝑠𝑝𝑎𝑛𝑛𝑖𝑛𝑔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𝑠𝑡𝑟𝑒𝑠𝑠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nl-NL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9138" indent="0">
                  <a:buNone/>
                </a:pPr>
                <a:r>
                  <a:rPr lang="nl-NL" dirty="0"/>
                  <a:t>eenheden van </a:t>
                </a:r>
                <a:r>
                  <a:rPr lang="nl-NL" i="1" dirty="0"/>
                  <a:t>E</a:t>
                </a:r>
                <a:r>
                  <a:rPr lang="nl-NL" dirty="0"/>
                  <a:t> en </a:t>
                </a:r>
                <a:r>
                  <a:rPr lang="nl-NL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</a:t>
                </a:r>
                <a:r>
                  <a:rPr lang="nl-NL" i="1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  </a:t>
                </a:r>
                <a:r>
                  <a:rPr lang="nl-NL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zijn beide</a:t>
                </a:r>
                <a:r>
                  <a:rPr lang="nl-NL" i="1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nl-NL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N/m</a:t>
                </a:r>
                <a:r>
                  <a:rPr lang="nl-NL" baseline="300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2</a:t>
                </a:r>
                <a:r>
                  <a:rPr lang="nl-NL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 = Pascal (Pa)</a:t>
                </a:r>
                <a:endParaRPr lang="nl-NL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9456" y="1628801"/>
                <a:ext cx="9011344" cy="4695800"/>
              </a:xfrm>
              <a:blipFill rotWithShape="0">
                <a:blip r:embed="rId2"/>
                <a:stretch>
                  <a:fillRect l="-1218" b="-246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8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206044"/>
            <a:ext cx="8352928" cy="549508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87688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Binas - Tabel 10.B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71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/>
              <a:t>Sterkte test beton</a:t>
            </a:r>
          </a:p>
        </p:txBody>
      </p:sp>
      <p:pic>
        <p:nvPicPr>
          <p:cNvPr id="4" name="Concrete stress strain curve (early age 4 days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512" y="1412776"/>
            <a:ext cx="8711068" cy="4896544"/>
          </a:xfrm>
        </p:spPr>
      </p:pic>
    </p:spTree>
    <p:extLst>
      <p:ext uri="{BB962C8B-B14F-4D97-AF65-F5344CB8AC3E}">
        <p14:creationId xmlns:p14="http://schemas.microsoft.com/office/powerpoint/2010/main" val="2920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opdrachten </a:t>
            </a:r>
            <a:r>
              <a:rPr lang="nl-NL" dirty="0" smtClean="0"/>
              <a:t>52-55</a:t>
            </a:r>
            <a:endParaRPr lang="nl-NL" dirty="0"/>
          </a:p>
          <a:p>
            <a:endParaRPr lang="nl-NL" dirty="0"/>
          </a:p>
          <a:p>
            <a:r>
              <a:rPr lang="nl-NL" dirty="0"/>
              <a:t>opdrachten </a:t>
            </a:r>
            <a:r>
              <a:rPr lang="nl-NL" dirty="0" smtClean="0"/>
              <a:t>56-58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662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464" y="704850"/>
            <a:ext cx="8939336" cy="851942"/>
          </a:xfrm>
        </p:spPr>
        <p:txBody>
          <a:bodyPr/>
          <a:lstStyle/>
          <a:p>
            <a:r>
              <a:rPr lang="nl-NL" dirty="0" err="1"/>
              <a:t>Fase-overgang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9456" y="1935164"/>
            <a:ext cx="3672408" cy="4518173"/>
          </a:xfrm>
        </p:spPr>
        <p:txBody>
          <a:bodyPr/>
          <a:lstStyle/>
          <a:p>
            <a:r>
              <a:rPr lang="nl-NL" sz="2200" dirty="0"/>
              <a:t>Tijdens een </a:t>
            </a:r>
            <a:r>
              <a:rPr lang="nl-NL" sz="2200" dirty="0" err="1"/>
              <a:t>fase-overgang</a:t>
            </a:r>
            <a:r>
              <a:rPr lang="nl-NL" sz="2200" dirty="0"/>
              <a:t> verandert de afstand tussen de moleculen (potentiele energie), maar niet de temperatuur (kinetische energie)</a:t>
            </a:r>
          </a:p>
        </p:txBody>
      </p:sp>
      <p:pic>
        <p:nvPicPr>
          <p:cNvPr id="3074" name="Picture 2" descr="http://sdinkgreve.netai.net/chapter/K3H3/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55" y="2132856"/>
            <a:ext cx="571493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287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Stofeigenschap: dichtheid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7070576" cy="4389437"/>
              </a:xfrm>
            </p:spPr>
            <p:txBody>
              <a:bodyPr/>
              <a:lstStyle/>
              <a:p>
                <a:r>
                  <a:rPr lang="nl-NL" dirty="0"/>
                  <a:t>De dichtheid </a:t>
                </a:r>
                <a:r>
                  <a:rPr lang="el-GR" dirty="0"/>
                  <a:t>ρ</a:t>
                </a:r>
                <a:r>
                  <a:rPr lang="nl-NL" dirty="0"/>
                  <a:t> geeft aan hoe groot de massa is van 1 m</a:t>
                </a:r>
                <a:r>
                  <a:rPr lang="nl-NL" baseline="30000" dirty="0"/>
                  <a:t>3</a:t>
                </a:r>
                <a:r>
                  <a:rPr lang="nl-NL" dirty="0"/>
                  <a:t> van die stof</a:t>
                </a:r>
              </a:p>
              <a:p>
                <a:r>
                  <a:rPr lang="nl-NL" dirty="0"/>
                  <a:t>In formule:</a:t>
                </a:r>
              </a:p>
              <a:p>
                <a:endParaRPr lang="nl-NL" dirty="0"/>
              </a:p>
              <a:p>
                <a:pPr marL="81121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nl-NL" b="0" dirty="0"/>
              </a:p>
              <a:p>
                <a:pPr marL="811213" indent="0">
                  <a:buNone/>
                </a:pPr>
                <a:endParaRPr lang="nl-NL" dirty="0"/>
              </a:p>
              <a:p>
                <a:pPr marL="263525" indent="-263525"/>
                <a:r>
                  <a:rPr lang="nl-NL" dirty="0"/>
                  <a:t>Bij gassen zijn druk en temperatuur van belang, bij vloeistoffen en vaste stoffen is dit minder belangrijk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7070576" cy="4389437"/>
              </a:xfrm>
              <a:blipFill rotWithShape="0">
                <a:blip r:embed="rId2"/>
                <a:stretch>
                  <a:fillRect l="-1034" t="-1110" r="-1466" b="-5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dichtheid-cm3-2.jpg (600×41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348880"/>
            <a:ext cx="3924201" cy="27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1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Dichtheid en atoommassa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3974232" cy="4389437"/>
          </a:xfrm>
        </p:spPr>
        <p:txBody>
          <a:bodyPr/>
          <a:lstStyle/>
          <a:p>
            <a:r>
              <a:rPr lang="nl-NL" dirty="0"/>
              <a:t>Dichtheid en atoommassa zijn niet echt recht evenredig met elkaar.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2060848"/>
            <a:ext cx="4536504" cy="41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90400DD-5414-4DAB-B67F-3AFB48D3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707926"/>
          </a:xfrm>
        </p:spPr>
        <p:txBody>
          <a:bodyPr/>
          <a:lstStyle/>
          <a:p>
            <a:r>
              <a:rPr lang="nl-NL" dirty="0"/>
              <a:t>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B5549D6-0B40-4684-A02E-327A603AE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2776"/>
            <a:ext cx="6926560" cy="4911825"/>
          </a:xfrm>
        </p:spPr>
        <p:txBody>
          <a:bodyPr/>
          <a:lstStyle/>
          <a:p>
            <a:r>
              <a:rPr lang="nl-NL" dirty="0"/>
              <a:t>De meeste stoffen zetten uit als je ze verwarmt</a:t>
            </a:r>
          </a:p>
          <a:p>
            <a:r>
              <a:rPr lang="nl-NL" dirty="0"/>
              <a:t>lineaire uitzettingscoëfficiënt </a:t>
            </a:r>
            <a:r>
              <a:rPr lang="nl-NL" dirty="0">
                <a:sym typeface="Symbol" panose="05050102010706020507" pitchFamily="18" charset="2"/>
              </a:rPr>
              <a:t> (</a:t>
            </a:r>
            <a:r>
              <a:rPr lang="nl-NL" dirty="0" err="1">
                <a:sym typeface="Symbol" panose="05050102010706020507" pitchFamily="18" charset="2"/>
              </a:rPr>
              <a:t>eenh</a:t>
            </a:r>
            <a:r>
              <a:rPr lang="nl-NL" dirty="0">
                <a:sym typeface="Symbol" panose="05050102010706020507" pitchFamily="18" charset="2"/>
              </a:rPr>
              <a:t>. 1/K)</a:t>
            </a:r>
          </a:p>
          <a:p>
            <a:r>
              <a:rPr lang="nl-NL" dirty="0">
                <a:sym typeface="Symbol" panose="05050102010706020507" pitchFamily="18" charset="2"/>
              </a:rPr>
              <a:t>ℓ =  ℓ</a:t>
            </a:r>
            <a:r>
              <a:rPr lang="nl-NL" baseline="-25000" dirty="0">
                <a:sym typeface="Symbol" panose="05050102010706020507" pitchFamily="18" charset="2"/>
              </a:rPr>
              <a:t>0</a:t>
            </a:r>
            <a:r>
              <a:rPr lang="nl-NL" dirty="0">
                <a:sym typeface="Symbol" panose="05050102010706020507" pitchFamily="18" charset="2"/>
              </a:rPr>
              <a:t> T</a:t>
            </a:r>
          </a:p>
          <a:p>
            <a:endParaRPr lang="nl-NL" dirty="0">
              <a:sym typeface="Symbol" panose="05050102010706020507" pitchFamily="18" charset="2"/>
            </a:endParaRPr>
          </a:p>
          <a:p>
            <a:r>
              <a:rPr lang="nl-NL" dirty="0">
                <a:sym typeface="Symbol" panose="05050102010706020507" pitchFamily="18" charset="2"/>
              </a:rPr>
              <a:t>T = 1 </a:t>
            </a:r>
            <a:r>
              <a:rPr lang="nl-NL" baseline="30000" dirty="0" err="1">
                <a:sym typeface="Symbol" panose="05050102010706020507" pitchFamily="18" charset="2"/>
              </a:rPr>
              <a:t>o</a:t>
            </a:r>
            <a:r>
              <a:rPr lang="nl-NL" dirty="0" err="1">
                <a:sym typeface="Symbol" panose="05050102010706020507" pitchFamily="18" charset="2"/>
              </a:rPr>
              <a:t>C</a:t>
            </a:r>
            <a:r>
              <a:rPr lang="nl-NL" dirty="0">
                <a:sym typeface="Symbol" panose="05050102010706020507" pitchFamily="18" charset="2"/>
              </a:rPr>
              <a:t> </a:t>
            </a:r>
            <a:r>
              <a:rPr lang="nl-NL" baseline="30000" dirty="0">
                <a:sym typeface="Symbol" panose="05050102010706020507" pitchFamily="18" charset="2"/>
              </a:rPr>
              <a:t> </a:t>
            </a:r>
            <a:r>
              <a:rPr lang="nl-NL" dirty="0">
                <a:sym typeface="Symbol" panose="05050102010706020507" pitchFamily="18" charset="2"/>
              </a:rPr>
              <a:t>= 274 K</a:t>
            </a:r>
          </a:p>
          <a:p>
            <a:r>
              <a:rPr lang="nl-NL" dirty="0">
                <a:sym typeface="Symbol" panose="05050102010706020507" pitchFamily="18" charset="2"/>
              </a:rPr>
              <a:t>T = 1 </a:t>
            </a:r>
            <a:r>
              <a:rPr lang="nl-NL" baseline="30000" dirty="0" err="1">
                <a:sym typeface="Symbol" panose="05050102010706020507" pitchFamily="18" charset="2"/>
              </a:rPr>
              <a:t>o</a:t>
            </a:r>
            <a:r>
              <a:rPr lang="nl-NL" dirty="0" err="1">
                <a:sym typeface="Symbol" panose="05050102010706020507" pitchFamily="18" charset="2"/>
              </a:rPr>
              <a:t>C</a:t>
            </a:r>
            <a:r>
              <a:rPr lang="nl-NL" dirty="0">
                <a:sym typeface="Symbol" panose="05050102010706020507" pitchFamily="18" charset="2"/>
              </a:rPr>
              <a:t> </a:t>
            </a:r>
            <a:r>
              <a:rPr lang="nl-NL" baseline="30000" dirty="0">
                <a:sym typeface="Symbol" panose="05050102010706020507" pitchFamily="18" charset="2"/>
              </a:rPr>
              <a:t> </a:t>
            </a:r>
            <a:r>
              <a:rPr lang="nl-NL" dirty="0">
                <a:sym typeface="Symbol" panose="05050102010706020507" pitchFamily="18" charset="2"/>
              </a:rPr>
              <a:t>= 1 K</a:t>
            </a:r>
          </a:p>
          <a:p>
            <a:endParaRPr lang="nl-NL" dirty="0">
              <a:sym typeface="Symbol" panose="05050102010706020507" pitchFamily="18" charset="2"/>
            </a:endParaRPr>
          </a:p>
          <a:p>
            <a:r>
              <a:rPr lang="nl-NL" dirty="0">
                <a:sym typeface="Symbol" panose="05050102010706020507" pitchFamily="18" charset="2"/>
              </a:rPr>
              <a:t>kubieke uitzettingcoëfficiënt </a:t>
            </a:r>
          </a:p>
          <a:p>
            <a:r>
              <a:rPr lang="nl-NL" dirty="0">
                <a:sym typeface="Symbol" panose="05050102010706020507" pitchFamily="18" charset="2"/>
              </a:rPr>
              <a:t>V = </a:t>
            </a:r>
            <a:r>
              <a:rPr lang="el-GR" dirty="0">
                <a:sym typeface="Symbol" panose="05050102010706020507" pitchFamily="18" charset="2"/>
              </a:rPr>
              <a:t>γ</a:t>
            </a:r>
            <a:r>
              <a:rPr lang="nl-NL" dirty="0">
                <a:sym typeface="Symbol" panose="05050102010706020507" pitchFamily="18" charset="2"/>
              </a:rPr>
              <a:t>  V</a:t>
            </a:r>
            <a:r>
              <a:rPr lang="nl-NL" baseline="-25000" dirty="0">
                <a:sym typeface="Symbol" panose="05050102010706020507" pitchFamily="18" charset="2"/>
              </a:rPr>
              <a:t>0</a:t>
            </a:r>
            <a:r>
              <a:rPr lang="nl-NL" dirty="0">
                <a:sym typeface="Symbol" panose="05050102010706020507" pitchFamily="18" charset="2"/>
              </a:rPr>
              <a:t> T</a:t>
            </a:r>
          </a:p>
          <a:p>
            <a:endParaRPr lang="nl-NL" dirty="0">
              <a:sym typeface="Symbol" panose="05050102010706020507" pitchFamily="18" charset="2"/>
            </a:endParaRPr>
          </a:p>
          <a:p>
            <a:endParaRPr lang="nl-NL" dirty="0"/>
          </a:p>
        </p:txBody>
      </p:sp>
      <p:pic>
        <p:nvPicPr>
          <p:cNvPr id="5122" name="Picture 2" descr="http://www.arcadiaportal.gr/sites/default/files/%CE%9F%CE%A3%CE%95_0_0.jpg">
            <a:extLst>
              <a:ext uri="{FF2B5EF4-FFF2-40B4-BE49-F238E27FC236}">
                <a16:creationId xmlns:a16="http://schemas.microsoft.com/office/drawing/2014/main" xmlns="" id="{09853E9E-96A1-44DA-A8DD-62037190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19" y="1276350"/>
            <a:ext cx="3960440" cy="33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2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</a:t>
            </a:r>
          </a:p>
          <a:p>
            <a:pPr lvl="1"/>
            <a:r>
              <a:rPr lang="nl-NL" dirty="0"/>
              <a:t>6-8, 10, 11</a:t>
            </a:r>
          </a:p>
          <a:p>
            <a:pPr lvl="1"/>
            <a:r>
              <a:rPr lang="nl-NL" dirty="0"/>
              <a:t>12-14</a:t>
            </a:r>
          </a:p>
        </p:txBody>
      </p:sp>
    </p:spTree>
    <p:extLst>
      <p:ext uri="{BB962C8B-B14F-4D97-AF65-F5344CB8AC3E}">
        <p14:creationId xmlns:p14="http://schemas.microsoft.com/office/powerpoint/2010/main" val="180422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7.2 Warmte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Als de temperatuur hoger wordt gaan de moleculen sneller bewegen.</a:t>
            </a:r>
          </a:p>
          <a:p>
            <a:endParaRPr lang="nl-NL" dirty="0"/>
          </a:p>
          <a:p>
            <a:r>
              <a:rPr lang="nl-NL" dirty="0"/>
              <a:t>Preciezer: er is een lineair verband tussen </a:t>
            </a:r>
            <a:r>
              <a:rPr lang="nl-NL" i="1" dirty="0"/>
              <a:t>temperatuur</a:t>
            </a:r>
            <a:r>
              <a:rPr lang="nl-NL" dirty="0"/>
              <a:t> en gemiddelde </a:t>
            </a:r>
            <a:r>
              <a:rPr lang="nl-NL" i="1" dirty="0"/>
              <a:t>kinetische energie</a:t>
            </a:r>
            <a:endParaRPr lang="nl-NL" dirty="0"/>
          </a:p>
          <a:p>
            <a:r>
              <a:rPr lang="nl-NL" dirty="0"/>
              <a:t>Kinetische energie: ½ </a:t>
            </a:r>
            <a:r>
              <a:rPr lang="nl-NL" i="1" dirty="0"/>
              <a:t>m∙v</a:t>
            </a:r>
            <a:r>
              <a:rPr lang="nl-NL" baseline="30000" dirty="0"/>
              <a:t>2</a:t>
            </a:r>
          </a:p>
          <a:p>
            <a:endParaRPr lang="nl-NL" baseline="30000" dirty="0"/>
          </a:p>
          <a:p>
            <a:r>
              <a:rPr lang="nl-NL" dirty="0"/>
              <a:t>Absolute nulpunt = temperatuur waarbij de gemiddelde kinetische energie nul is = 0 kelvin</a:t>
            </a:r>
          </a:p>
          <a:p>
            <a:r>
              <a:rPr lang="nl-NL" dirty="0"/>
              <a:t>Absolute temperatuur en gemiddelde kinetische energie zijn recht evenredig.</a:t>
            </a:r>
          </a:p>
          <a:p>
            <a:endParaRPr lang="nl-NL" baseline="300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37274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2599</TotalTime>
  <Words>1083</Words>
  <Application>Microsoft Office PowerPoint</Application>
  <PresentationFormat>Breedbeeld</PresentationFormat>
  <Paragraphs>243</Paragraphs>
  <Slides>38</Slides>
  <Notes>0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Cambria Math</vt:lpstr>
      <vt:lpstr>Constantia</vt:lpstr>
      <vt:lpstr>Symbol</vt:lpstr>
      <vt:lpstr>Wingdings</vt:lpstr>
      <vt:lpstr>Wingdings 2</vt:lpstr>
      <vt:lpstr>Stroom</vt:lpstr>
      <vt:lpstr>Vergelijking</vt:lpstr>
      <vt:lpstr>Natuurkunde Overal </vt:lpstr>
      <vt:lpstr>Molecuulmodel</vt:lpstr>
      <vt:lpstr>Fasen van een stof</vt:lpstr>
      <vt:lpstr>Fase-overgang</vt:lpstr>
      <vt:lpstr>Stofeigenschap: dichtheid</vt:lpstr>
      <vt:lpstr>Dichtheid en atoommassa</vt:lpstr>
      <vt:lpstr>Uitzetten</vt:lpstr>
      <vt:lpstr>Huiswerk</vt:lpstr>
      <vt:lpstr>7.2 Warmte</vt:lpstr>
      <vt:lpstr>Omrekenen: 0 K = -273 oC</vt:lpstr>
      <vt:lpstr>Warmte</vt:lpstr>
      <vt:lpstr>Warmte en temperatuur</vt:lpstr>
      <vt:lpstr>Probleem 1: evenwicht</vt:lpstr>
      <vt:lpstr>Uitwerking</vt:lpstr>
      <vt:lpstr>Probleem 2: externe bron</vt:lpstr>
      <vt:lpstr>Warmtecapaciteit - extra</vt:lpstr>
      <vt:lpstr>Faseovergang</vt:lpstr>
      <vt:lpstr>Water</vt:lpstr>
      <vt:lpstr>Dichtheid en soortelijke warmte</vt:lpstr>
      <vt:lpstr>soortelijke warmte en atoommassa</vt:lpstr>
      <vt:lpstr>Huiswerk:</vt:lpstr>
      <vt:lpstr>Warmtetransport</vt:lpstr>
      <vt:lpstr>Warmtegeleiding</vt:lpstr>
      <vt:lpstr>Formule</vt:lpstr>
      <vt:lpstr>Huiswerk</vt:lpstr>
      <vt:lpstr>Elektrische en stroomgeleiding</vt:lpstr>
      <vt:lpstr>Vrije elektronen</vt:lpstr>
      <vt:lpstr>Vergelijk warmte / elektrische stroom</vt:lpstr>
      <vt:lpstr>Soortelijke weerstand</vt:lpstr>
      <vt:lpstr>Huiswerk</vt:lpstr>
      <vt:lpstr>Vervorming</vt:lpstr>
      <vt:lpstr>Sterkte test</vt:lpstr>
      <vt:lpstr>Trek-rek-kromme</vt:lpstr>
      <vt:lpstr>Elastische  vervorming</vt:lpstr>
      <vt:lpstr>Een beetje wiskunde</vt:lpstr>
      <vt:lpstr>PowerPoint-presentatie</vt:lpstr>
      <vt:lpstr>Sterkte test beton</vt:lpstr>
      <vt:lpstr>Huiswerk</vt:lpstr>
    </vt:vector>
  </TitlesOfParts>
  <Company>DNC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Momenten</dc:title>
  <dc:creator>kru</dc:creator>
  <cp:lastModifiedBy>Kruise, L.</cp:lastModifiedBy>
  <cp:revision>160</cp:revision>
  <dcterms:created xsi:type="dcterms:W3CDTF">2010-09-05T08:50:00Z</dcterms:created>
  <dcterms:modified xsi:type="dcterms:W3CDTF">2018-03-12T10:19:42Z</dcterms:modified>
</cp:coreProperties>
</file>